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48A87A34-81AB-432B-8DAE-1953F412C126}" type="datetimeFigureOut">
              <a:rPr lang="en-US" smtClean="0"/>
              <a:t>3/14/2021</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11938343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2702932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6205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4176980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2007375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879892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3982867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0986751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40829521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81835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153112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907925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724443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98870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379623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2643774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3/14/2021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‹Nº›</a:t>
            </a:fld>
            <a:endParaRPr lang="en-US" dirty="0"/>
          </a:p>
        </p:txBody>
      </p:sp>
    </p:spTree>
    <p:extLst>
      <p:ext uri="{BB962C8B-B14F-4D97-AF65-F5344CB8AC3E}">
        <p14:creationId xmlns:p14="http://schemas.microsoft.com/office/powerpoint/2010/main" val="649183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8A87A34-81AB-432B-8DAE-1953F412C126}" type="datetimeFigureOut">
              <a:rPr lang="en-US" smtClean="0"/>
              <a:pPr/>
              <a:t>3/14/2021</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‹Nº›</a:t>
            </a:fld>
            <a:endParaRPr lang="en-US" dirty="0"/>
          </a:p>
        </p:txBody>
      </p:sp>
    </p:spTree>
    <p:extLst>
      <p:ext uri="{BB962C8B-B14F-4D97-AF65-F5344CB8AC3E}">
        <p14:creationId xmlns:p14="http://schemas.microsoft.com/office/powerpoint/2010/main" val="1740558214"/>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4" name="Rectangle 6">
            <a:extLst>
              <a:ext uri="{FF2B5EF4-FFF2-40B4-BE49-F238E27FC236}">
                <a16:creationId xmlns:a16="http://schemas.microsoft.com/office/drawing/2014/main" id="{3D1E5586-8BB5-40F6-96C3-2E87DD7CE5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A7A8393-78A7-40FA-87FB-675A7EC42985}"/>
              </a:ext>
            </a:extLst>
          </p:cNvPr>
          <p:cNvSpPr>
            <a:spLocks noGrp="1"/>
          </p:cNvSpPr>
          <p:nvPr>
            <p:ph type="ctrTitle"/>
          </p:nvPr>
        </p:nvSpPr>
        <p:spPr>
          <a:xfrm>
            <a:off x="1993805" y="1354668"/>
            <a:ext cx="8204391" cy="2346475"/>
          </a:xfrm>
        </p:spPr>
        <p:txBody>
          <a:bodyPr>
            <a:normAutofit/>
          </a:bodyPr>
          <a:lstStyle/>
          <a:p>
            <a:pPr algn="ctr"/>
            <a:r>
              <a:rPr lang="es-MX" sz="6000" dirty="0"/>
              <a:t>LA CORONA</a:t>
            </a:r>
            <a:br>
              <a:rPr lang="es-MX" sz="6000" dirty="0"/>
            </a:br>
            <a:r>
              <a:rPr lang="es-MX" sz="6000" dirty="0"/>
              <a:t>IMPERIAL RUSA </a:t>
            </a:r>
          </a:p>
        </p:txBody>
      </p:sp>
      <p:cxnSp>
        <p:nvCxnSpPr>
          <p:cNvPr id="5" name="Straight Connector 8">
            <a:extLst>
              <a:ext uri="{FF2B5EF4-FFF2-40B4-BE49-F238E27FC236}">
                <a16:creationId xmlns:a16="http://schemas.microsoft.com/office/drawing/2014/main" id="{8A832D40-B9E2-4CE7-9E0A-B35591EA20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45629" y="3810000"/>
            <a:ext cx="500743"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27737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5" name="Freeform: Shape 7">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F6BB700-7332-431E-8690-EC5E392B90B9}"/>
              </a:ext>
            </a:extLst>
          </p:cNvPr>
          <p:cNvSpPr>
            <a:spLocks noGrp="1"/>
          </p:cNvSpPr>
          <p:nvPr>
            <p:ph idx="1"/>
          </p:nvPr>
        </p:nvSpPr>
        <p:spPr>
          <a:xfrm>
            <a:off x="721438" y="173334"/>
            <a:ext cx="7402285" cy="3392110"/>
          </a:xfrm>
        </p:spPr>
        <p:txBody>
          <a:bodyPr>
            <a:normAutofit fontScale="85000" lnSpcReduction="20000"/>
          </a:bodyPr>
          <a:lstStyle/>
          <a:p>
            <a:pPr>
              <a:lnSpc>
                <a:spcPct val="90000"/>
              </a:lnSpc>
            </a:pPr>
            <a:r>
              <a:rPr lang="es-MX" sz="2400" b="0" i="0" dirty="0">
                <a:effectLst/>
                <a:latin typeface="Arial" panose="020B0604020202020204" pitchFamily="34" charset="0"/>
              </a:rPr>
              <a:t>La </a:t>
            </a:r>
            <a:r>
              <a:rPr lang="es-MX" sz="2400" b="1" i="0" dirty="0">
                <a:effectLst/>
                <a:latin typeface="Arial" panose="020B0604020202020204" pitchFamily="34" charset="0"/>
              </a:rPr>
              <a:t>Corona Imperial de Rusia</a:t>
            </a:r>
            <a:r>
              <a:rPr lang="es-MX" sz="2400" b="0" i="0" dirty="0">
                <a:effectLst/>
                <a:latin typeface="Arial" panose="020B0604020202020204" pitchFamily="34" charset="0"/>
              </a:rPr>
              <a:t>, o </a:t>
            </a:r>
            <a:r>
              <a:rPr lang="es-MX" sz="2400" b="1" i="0" dirty="0">
                <a:effectLst/>
                <a:latin typeface="Arial" panose="020B0604020202020204" pitchFamily="34" charset="0"/>
              </a:rPr>
              <a:t>Gran Corona Imperial</a:t>
            </a:r>
            <a:r>
              <a:rPr lang="es-MX" sz="2400" b="0" i="0" dirty="0">
                <a:effectLst/>
                <a:latin typeface="Arial" panose="020B0604020202020204" pitchFamily="34" charset="0"/>
              </a:rPr>
              <a:t>, es la corona que sirvió para coronar a los soberanos del </a:t>
            </a:r>
            <a:r>
              <a:rPr lang="es-MX" sz="2400" b="0" i="0" u="none" strike="noStrike" dirty="0">
                <a:effectLst/>
                <a:latin typeface="Arial" panose="020B0604020202020204" pitchFamily="34" charset="0"/>
              </a:rPr>
              <a:t>Imperio ruso</a:t>
            </a:r>
            <a:r>
              <a:rPr lang="es-MX" sz="2400" b="0" i="0" dirty="0">
                <a:effectLst/>
                <a:latin typeface="Arial" panose="020B0604020202020204" pitchFamily="34" charset="0"/>
              </a:rPr>
              <a:t> desde </a:t>
            </a:r>
            <a:r>
              <a:rPr lang="es-MX" sz="2400" b="0" i="0" u="none" strike="noStrike" dirty="0">
                <a:effectLst/>
                <a:latin typeface="Arial" panose="020B0604020202020204" pitchFamily="34" charset="0"/>
              </a:rPr>
              <a:t>Catalina II de Rusia</a:t>
            </a:r>
            <a:r>
              <a:rPr lang="es-MX" sz="2400" b="0" i="0" dirty="0">
                <a:effectLst/>
                <a:latin typeface="Arial" panose="020B0604020202020204" pitchFamily="34" charset="0"/>
              </a:rPr>
              <a:t> hasta la coronación de </a:t>
            </a:r>
            <a:r>
              <a:rPr lang="es-MX" sz="2400" b="0" i="0" u="none" strike="noStrike" dirty="0">
                <a:effectLst/>
                <a:latin typeface="Arial" panose="020B0604020202020204" pitchFamily="34" charset="0"/>
              </a:rPr>
              <a:t>Nicolás II de Rusia</a:t>
            </a:r>
            <a:r>
              <a:rPr lang="es-MX" sz="2400" b="0" i="0" dirty="0">
                <a:effectLst/>
                <a:latin typeface="Arial" panose="020B0604020202020204" pitchFamily="34" charset="0"/>
              </a:rPr>
              <a:t> en </a:t>
            </a:r>
            <a:r>
              <a:rPr lang="es-MX" sz="2400" b="0" i="0" u="none" strike="noStrike" dirty="0">
                <a:effectLst/>
                <a:latin typeface="Arial" panose="020B0604020202020204" pitchFamily="34" charset="0"/>
              </a:rPr>
              <a:t>1896</a:t>
            </a:r>
            <a:r>
              <a:rPr lang="es-MX" sz="2400" b="0" i="0" dirty="0">
                <a:effectLst/>
                <a:latin typeface="Arial" panose="020B0604020202020204" pitchFamily="34" charset="0"/>
              </a:rPr>
              <a:t>. Nicolás II utilizó la corona por última vez durante la ceremonia de la apertura de la </a:t>
            </a:r>
            <a:r>
              <a:rPr lang="es-MX" sz="2400" b="0" i="0" u="none" strike="noStrike" dirty="0">
                <a:effectLst/>
                <a:latin typeface="Arial" panose="020B0604020202020204" pitchFamily="34" charset="0"/>
              </a:rPr>
              <a:t>I Duma Estatal</a:t>
            </a:r>
            <a:r>
              <a:rPr lang="es-MX" sz="2400" b="0" i="0" dirty="0">
                <a:effectLst/>
                <a:latin typeface="Arial" panose="020B0604020202020204" pitchFamily="34" charset="0"/>
              </a:rPr>
              <a:t> en </a:t>
            </a:r>
            <a:r>
              <a:rPr lang="es-MX" sz="2400" b="0" i="0" u="none" strike="noStrike" dirty="0">
                <a:effectLst/>
                <a:latin typeface="Arial" panose="020B0604020202020204" pitchFamily="34" charset="0"/>
              </a:rPr>
              <a:t>1906</a:t>
            </a:r>
            <a:r>
              <a:rPr lang="es-MX" sz="2400" b="0" i="0" dirty="0">
                <a:effectLst/>
                <a:latin typeface="Arial" panose="020B0604020202020204" pitchFamily="34" charset="0"/>
              </a:rPr>
              <a:t>. Fue uno de los símbolos del poder imperial, presente en escudos y sellos oficiales hasta </a:t>
            </a:r>
            <a:r>
              <a:rPr lang="es-MX" sz="2400" b="0" i="0" u="none" strike="noStrike" dirty="0">
                <a:effectLst/>
                <a:latin typeface="Arial" panose="020B0604020202020204" pitchFamily="34" charset="0"/>
              </a:rPr>
              <a:t>1917</a:t>
            </a:r>
            <a:r>
              <a:rPr lang="es-MX" sz="2400" b="0" i="0" dirty="0">
                <a:effectLst/>
                <a:latin typeface="Arial" panose="020B0604020202020204" pitchFamily="34" charset="0"/>
              </a:rPr>
              <a:t>. Tras la </a:t>
            </a:r>
            <a:r>
              <a:rPr lang="es-MX" sz="2400" b="0" i="0" u="none" strike="noStrike" dirty="0">
                <a:effectLst/>
                <a:latin typeface="Arial" panose="020B0604020202020204" pitchFamily="34" charset="0"/>
              </a:rPr>
              <a:t>disolución de la Unión Soviética</a:t>
            </a:r>
            <a:r>
              <a:rPr lang="es-MX" sz="2400" b="0" i="0" dirty="0">
                <a:effectLst/>
                <a:latin typeface="Arial" panose="020B0604020202020204" pitchFamily="34" charset="0"/>
              </a:rPr>
              <a:t> la Corona fue nuevamente usada en distintos escudos, entre ellos </a:t>
            </a:r>
            <a:r>
              <a:rPr lang="es-MX" sz="2400" b="0" i="0" u="none" strike="noStrike" dirty="0">
                <a:effectLst/>
                <a:latin typeface="Arial" panose="020B0604020202020204" pitchFamily="34" charset="0"/>
              </a:rPr>
              <a:t>el de la propia Rusia</a:t>
            </a:r>
            <a:r>
              <a:rPr lang="es-MX" sz="2400" b="0" i="0" dirty="0">
                <a:effectLst/>
                <a:latin typeface="Arial" panose="020B0604020202020204" pitchFamily="34" charset="0"/>
              </a:rPr>
              <a:t> (que recuperó todos los atributos monárquicos) o </a:t>
            </a:r>
            <a:r>
              <a:rPr lang="es-MX" sz="2400" b="0" i="0" u="none" strike="noStrike" dirty="0">
                <a:effectLst/>
                <a:latin typeface="Arial" panose="020B0604020202020204" pitchFamily="34" charset="0"/>
              </a:rPr>
              <a:t>el de la ciudad de San Petersburgo</a:t>
            </a:r>
            <a:r>
              <a:rPr lang="es-MX" sz="2400" b="0" i="0" dirty="0">
                <a:effectLst/>
                <a:latin typeface="Arial" panose="020B0604020202020204" pitchFamily="34" charset="0"/>
              </a:rPr>
              <a:t>.</a:t>
            </a:r>
          </a:p>
          <a:p>
            <a:pPr>
              <a:lnSpc>
                <a:spcPct val="90000"/>
              </a:lnSpc>
            </a:pPr>
            <a:r>
              <a:rPr lang="es-MX" sz="2400" b="0" i="0" dirty="0">
                <a:effectLst/>
                <a:latin typeface="Arial" panose="020B0604020202020204" pitchFamily="34" charset="0"/>
              </a:rPr>
              <a:t>Hoy en día está exhibida en el </a:t>
            </a:r>
            <a:r>
              <a:rPr lang="es-MX" sz="2400" b="0" i="0" u="none" strike="noStrike" dirty="0">
                <a:effectLst/>
                <a:latin typeface="Arial" panose="020B0604020202020204" pitchFamily="34" charset="0"/>
              </a:rPr>
              <a:t>Fondo de Diamantes</a:t>
            </a:r>
            <a:r>
              <a:rPr lang="es-MX" sz="2400" b="0" i="0" dirty="0">
                <a:effectLst/>
                <a:latin typeface="Arial" panose="020B0604020202020204" pitchFamily="34" charset="0"/>
              </a:rPr>
              <a:t> de la </a:t>
            </a:r>
            <a:r>
              <a:rPr lang="es-MX" sz="2400" b="0" i="0" u="sng" dirty="0">
                <a:effectLst/>
                <a:latin typeface="Arial" panose="020B0604020202020204" pitchFamily="34" charset="0"/>
              </a:rPr>
              <a:t>Armería del Kremlin</a:t>
            </a:r>
            <a:r>
              <a:rPr lang="es-MX" sz="2400" b="0" i="0" dirty="0">
                <a:effectLst/>
                <a:latin typeface="Arial" panose="020B0604020202020204" pitchFamily="34" charset="0"/>
              </a:rPr>
              <a:t>, en </a:t>
            </a:r>
            <a:r>
              <a:rPr lang="es-MX" sz="2400" b="0" i="0" u="none" strike="noStrike" dirty="0">
                <a:effectLst/>
                <a:latin typeface="Arial" panose="020B0604020202020204" pitchFamily="34" charset="0"/>
              </a:rPr>
              <a:t>Moscú</a:t>
            </a:r>
            <a:r>
              <a:rPr lang="es-MX" b="0" i="0" dirty="0">
                <a:effectLst/>
                <a:latin typeface="Arial" panose="020B0604020202020204" pitchFamily="34" charset="0"/>
              </a:rPr>
              <a:t>.</a:t>
            </a:r>
          </a:p>
          <a:p>
            <a:pPr>
              <a:lnSpc>
                <a:spcPct val="90000"/>
              </a:lnSpc>
            </a:pPr>
            <a:endParaRPr lang="es-MX" dirty="0"/>
          </a:p>
        </p:txBody>
      </p:sp>
    </p:spTree>
    <p:extLst>
      <p:ext uri="{BB962C8B-B14F-4D97-AF65-F5344CB8AC3E}">
        <p14:creationId xmlns:p14="http://schemas.microsoft.com/office/powerpoint/2010/main" val="255273594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5" name="Rectangle 8">
            <a:extLst>
              <a:ext uri="{FF2B5EF4-FFF2-40B4-BE49-F238E27FC236}">
                <a16:creationId xmlns:a16="http://schemas.microsoft.com/office/drawing/2014/main" id="{1BE7BD64-C268-4BE6-8D67-F5DD171F0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0">
            <a:extLst>
              <a:ext uri="{FF2B5EF4-FFF2-40B4-BE49-F238E27FC236}">
                <a16:creationId xmlns:a16="http://schemas.microsoft.com/office/drawing/2014/main" id="{7D6C6E9A-567D-4054-B920-2E1BAF6D24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a:xfrm>
            <a:off x="1" y="0"/>
            <a:ext cx="9676190" cy="5442857"/>
          </a:xfrm>
          <a:custGeom>
            <a:avLst/>
            <a:gdLst>
              <a:gd name="connsiteX0" fmla="*/ 0 w 9676190"/>
              <a:gd name="connsiteY0" fmla="*/ 0 h 5442857"/>
              <a:gd name="connsiteX1" fmla="*/ 9676190 w 9676190"/>
              <a:gd name="connsiteY1" fmla="*/ 0 h 5442857"/>
              <a:gd name="connsiteX2" fmla="*/ 9676190 w 9676190"/>
              <a:gd name="connsiteY2" fmla="*/ 5442857 h 5442857"/>
              <a:gd name="connsiteX3" fmla="*/ 1890711 w 9676190"/>
              <a:gd name="connsiteY3" fmla="*/ 5442857 h 5442857"/>
              <a:gd name="connsiteX4" fmla="*/ 1883227 w 9676190"/>
              <a:gd name="connsiteY4" fmla="*/ 5203371 h 5442857"/>
              <a:gd name="connsiteX5" fmla="*/ 1872341 w 9676190"/>
              <a:gd name="connsiteY5" fmla="*/ 5170714 h 5442857"/>
              <a:gd name="connsiteX6" fmla="*/ 1828798 w 9676190"/>
              <a:gd name="connsiteY6" fmla="*/ 5116285 h 5442857"/>
              <a:gd name="connsiteX7" fmla="*/ 1796141 w 9676190"/>
              <a:gd name="connsiteY7" fmla="*/ 4953000 h 5442857"/>
              <a:gd name="connsiteX8" fmla="*/ 1817912 w 9676190"/>
              <a:gd name="connsiteY8" fmla="*/ 4909457 h 5442857"/>
              <a:gd name="connsiteX9" fmla="*/ 1741712 w 9676190"/>
              <a:gd name="connsiteY9" fmla="*/ 4789714 h 5442857"/>
              <a:gd name="connsiteX10" fmla="*/ 1730827 w 9676190"/>
              <a:gd name="connsiteY10" fmla="*/ 4757057 h 5442857"/>
              <a:gd name="connsiteX11" fmla="*/ 1687284 w 9676190"/>
              <a:gd name="connsiteY11" fmla="*/ 4702628 h 5442857"/>
              <a:gd name="connsiteX12" fmla="*/ 1632855 w 9676190"/>
              <a:gd name="connsiteY12" fmla="*/ 4593771 h 5442857"/>
              <a:gd name="connsiteX13" fmla="*/ 1600198 w 9676190"/>
              <a:gd name="connsiteY13" fmla="*/ 4572000 h 5442857"/>
              <a:gd name="connsiteX14" fmla="*/ 1578427 w 9676190"/>
              <a:gd name="connsiteY14" fmla="*/ 4550228 h 5442857"/>
              <a:gd name="connsiteX15" fmla="*/ 1556655 w 9676190"/>
              <a:gd name="connsiteY15" fmla="*/ 4517571 h 5442857"/>
              <a:gd name="connsiteX16" fmla="*/ 1523998 w 9676190"/>
              <a:gd name="connsiteY16" fmla="*/ 4506685 h 5442857"/>
              <a:gd name="connsiteX17" fmla="*/ 1491341 w 9676190"/>
              <a:gd name="connsiteY17" fmla="*/ 4484914 h 5442857"/>
              <a:gd name="connsiteX18" fmla="*/ 1415141 w 9676190"/>
              <a:gd name="connsiteY18" fmla="*/ 4463143 h 5442857"/>
              <a:gd name="connsiteX19" fmla="*/ 1349827 w 9676190"/>
              <a:gd name="connsiteY19" fmla="*/ 4397828 h 5442857"/>
              <a:gd name="connsiteX20" fmla="*/ 1328055 w 9676190"/>
              <a:gd name="connsiteY20" fmla="*/ 4376057 h 5442857"/>
              <a:gd name="connsiteX21" fmla="*/ 1295398 w 9676190"/>
              <a:gd name="connsiteY21" fmla="*/ 4354285 h 5442857"/>
              <a:gd name="connsiteX22" fmla="*/ 1262741 w 9676190"/>
              <a:gd name="connsiteY22" fmla="*/ 4321628 h 5442857"/>
              <a:gd name="connsiteX23" fmla="*/ 1197427 w 9676190"/>
              <a:gd name="connsiteY23" fmla="*/ 4299857 h 5442857"/>
              <a:gd name="connsiteX24" fmla="*/ 1153884 w 9676190"/>
              <a:gd name="connsiteY24" fmla="*/ 4288971 h 5442857"/>
              <a:gd name="connsiteX25" fmla="*/ 1088570 w 9676190"/>
              <a:gd name="connsiteY25" fmla="*/ 4267200 h 5442857"/>
              <a:gd name="connsiteX26" fmla="*/ 1023255 w 9676190"/>
              <a:gd name="connsiteY26" fmla="*/ 4223657 h 5442857"/>
              <a:gd name="connsiteX27" fmla="*/ 1001484 w 9676190"/>
              <a:gd name="connsiteY27" fmla="*/ 4201885 h 5442857"/>
              <a:gd name="connsiteX28" fmla="*/ 947055 w 9676190"/>
              <a:gd name="connsiteY28" fmla="*/ 4191000 h 5442857"/>
              <a:gd name="connsiteX29" fmla="*/ 903512 w 9676190"/>
              <a:gd name="connsiteY29" fmla="*/ 4180114 h 5442857"/>
              <a:gd name="connsiteX30" fmla="*/ 870855 w 9676190"/>
              <a:gd name="connsiteY30" fmla="*/ 4158343 h 5442857"/>
              <a:gd name="connsiteX31" fmla="*/ 805541 w 9676190"/>
              <a:gd name="connsiteY31" fmla="*/ 4136571 h 5442857"/>
              <a:gd name="connsiteX32" fmla="*/ 772884 w 9676190"/>
              <a:gd name="connsiteY32" fmla="*/ 4125685 h 5442857"/>
              <a:gd name="connsiteX33" fmla="*/ 707570 w 9676190"/>
              <a:gd name="connsiteY33" fmla="*/ 4103914 h 5442857"/>
              <a:gd name="connsiteX34" fmla="*/ 674912 w 9676190"/>
              <a:gd name="connsiteY34" fmla="*/ 4093028 h 5442857"/>
              <a:gd name="connsiteX35" fmla="*/ 631370 w 9676190"/>
              <a:gd name="connsiteY35" fmla="*/ 4082143 h 5442857"/>
              <a:gd name="connsiteX36" fmla="*/ 359227 w 9676190"/>
              <a:gd name="connsiteY36" fmla="*/ 4093028 h 5442857"/>
              <a:gd name="connsiteX37" fmla="*/ 293912 w 9676190"/>
              <a:gd name="connsiteY37" fmla="*/ 4136571 h 5442857"/>
              <a:gd name="connsiteX38" fmla="*/ 217712 w 9676190"/>
              <a:gd name="connsiteY38" fmla="*/ 4158343 h 5442857"/>
              <a:gd name="connsiteX39" fmla="*/ 185055 w 9676190"/>
              <a:gd name="connsiteY39" fmla="*/ 4180114 h 5442857"/>
              <a:gd name="connsiteX40" fmla="*/ 141512 w 9676190"/>
              <a:gd name="connsiteY40" fmla="*/ 4201885 h 5442857"/>
              <a:gd name="connsiteX41" fmla="*/ 119741 w 9676190"/>
              <a:gd name="connsiteY41" fmla="*/ 4223657 h 5442857"/>
              <a:gd name="connsiteX42" fmla="*/ 87084 w 9676190"/>
              <a:gd name="connsiteY42" fmla="*/ 4234543 h 5442857"/>
              <a:gd name="connsiteX43" fmla="*/ 10884 w 9676190"/>
              <a:gd name="connsiteY43" fmla="*/ 4278085 h 5442857"/>
              <a:gd name="connsiteX44" fmla="*/ 0 w 9676190"/>
              <a:gd name="connsiteY44" fmla="*/ 4287781 h 544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76190" h="5442857">
                <a:moveTo>
                  <a:pt x="0" y="0"/>
                </a:moveTo>
                <a:lnTo>
                  <a:pt x="9676190" y="0"/>
                </a:lnTo>
                <a:lnTo>
                  <a:pt x="9676190" y="5442857"/>
                </a:lnTo>
                <a:lnTo>
                  <a:pt x="1890711" y="5442857"/>
                </a:lnTo>
                <a:lnTo>
                  <a:pt x="1883227" y="5203371"/>
                </a:lnTo>
                <a:cubicBezTo>
                  <a:pt x="1882572" y="5191915"/>
                  <a:pt x="1877473" y="5180977"/>
                  <a:pt x="1872341" y="5170714"/>
                </a:cubicBezTo>
                <a:cubicBezTo>
                  <a:pt x="1858608" y="5143249"/>
                  <a:pt x="1849049" y="5136536"/>
                  <a:pt x="1828798" y="5116285"/>
                </a:cubicBezTo>
                <a:cubicBezTo>
                  <a:pt x="1791950" y="5005739"/>
                  <a:pt x="1816272" y="5093911"/>
                  <a:pt x="1796141" y="4953000"/>
                </a:cubicBezTo>
                <a:cubicBezTo>
                  <a:pt x="1793524" y="4934684"/>
                  <a:pt x="1814283" y="4916714"/>
                  <a:pt x="1817912" y="4909457"/>
                </a:cubicBezTo>
                <a:cubicBezTo>
                  <a:pt x="1792512" y="4869543"/>
                  <a:pt x="1756672" y="4834597"/>
                  <a:pt x="1741712" y="4789714"/>
                </a:cubicBezTo>
                <a:cubicBezTo>
                  <a:pt x="1738084" y="4778828"/>
                  <a:pt x="1735959" y="4767320"/>
                  <a:pt x="1730827" y="4757057"/>
                </a:cubicBezTo>
                <a:cubicBezTo>
                  <a:pt x="1717096" y="4729596"/>
                  <a:pt x="1707532" y="4722877"/>
                  <a:pt x="1687284" y="4702628"/>
                </a:cubicBezTo>
                <a:cubicBezTo>
                  <a:pt x="1677462" y="4663342"/>
                  <a:pt x="1671736" y="4619691"/>
                  <a:pt x="1632855" y="4593771"/>
                </a:cubicBezTo>
                <a:cubicBezTo>
                  <a:pt x="1621969" y="4586514"/>
                  <a:pt x="1610414" y="4580173"/>
                  <a:pt x="1600198" y="4572000"/>
                </a:cubicBezTo>
                <a:cubicBezTo>
                  <a:pt x="1592184" y="4565589"/>
                  <a:pt x="1584838" y="4558242"/>
                  <a:pt x="1578427" y="4550228"/>
                </a:cubicBezTo>
                <a:cubicBezTo>
                  <a:pt x="1570254" y="4540012"/>
                  <a:pt x="1566871" y="4525744"/>
                  <a:pt x="1556655" y="4517571"/>
                </a:cubicBezTo>
                <a:cubicBezTo>
                  <a:pt x="1547695" y="4510403"/>
                  <a:pt x="1534261" y="4511817"/>
                  <a:pt x="1523998" y="4506685"/>
                </a:cubicBezTo>
                <a:cubicBezTo>
                  <a:pt x="1512296" y="4500834"/>
                  <a:pt x="1503043" y="4490765"/>
                  <a:pt x="1491341" y="4484914"/>
                </a:cubicBezTo>
                <a:cubicBezTo>
                  <a:pt x="1475720" y="4477104"/>
                  <a:pt x="1429098" y="4466632"/>
                  <a:pt x="1415141" y="4463143"/>
                </a:cubicBezTo>
                <a:lnTo>
                  <a:pt x="1349827" y="4397828"/>
                </a:lnTo>
                <a:cubicBezTo>
                  <a:pt x="1342570" y="4390571"/>
                  <a:pt x="1336594" y="4381750"/>
                  <a:pt x="1328055" y="4376057"/>
                </a:cubicBezTo>
                <a:cubicBezTo>
                  <a:pt x="1317169" y="4368800"/>
                  <a:pt x="1305449" y="4362661"/>
                  <a:pt x="1295398" y="4354285"/>
                </a:cubicBezTo>
                <a:cubicBezTo>
                  <a:pt x="1283572" y="4344430"/>
                  <a:pt x="1276198" y="4329104"/>
                  <a:pt x="1262741" y="4321628"/>
                </a:cubicBezTo>
                <a:cubicBezTo>
                  <a:pt x="1242680" y="4310483"/>
                  <a:pt x="1219691" y="4305423"/>
                  <a:pt x="1197427" y="4299857"/>
                </a:cubicBezTo>
                <a:cubicBezTo>
                  <a:pt x="1182913" y="4296228"/>
                  <a:pt x="1168214" y="4293270"/>
                  <a:pt x="1153884" y="4288971"/>
                </a:cubicBezTo>
                <a:cubicBezTo>
                  <a:pt x="1131903" y="4282377"/>
                  <a:pt x="1088570" y="4267200"/>
                  <a:pt x="1088570" y="4267200"/>
                </a:cubicBezTo>
                <a:cubicBezTo>
                  <a:pt x="1066798" y="4252686"/>
                  <a:pt x="1041757" y="4242160"/>
                  <a:pt x="1023255" y="4223657"/>
                </a:cubicBezTo>
                <a:cubicBezTo>
                  <a:pt x="1015998" y="4216400"/>
                  <a:pt x="1010917" y="4205928"/>
                  <a:pt x="1001484" y="4201885"/>
                </a:cubicBezTo>
                <a:cubicBezTo>
                  <a:pt x="984478" y="4194597"/>
                  <a:pt x="965117" y="4195014"/>
                  <a:pt x="947055" y="4191000"/>
                </a:cubicBezTo>
                <a:cubicBezTo>
                  <a:pt x="932450" y="4187755"/>
                  <a:pt x="918026" y="4183743"/>
                  <a:pt x="903512" y="4180114"/>
                </a:cubicBezTo>
                <a:cubicBezTo>
                  <a:pt x="892626" y="4172857"/>
                  <a:pt x="882810" y="4163656"/>
                  <a:pt x="870855" y="4158343"/>
                </a:cubicBezTo>
                <a:cubicBezTo>
                  <a:pt x="849884" y="4149022"/>
                  <a:pt x="827312" y="4143828"/>
                  <a:pt x="805541" y="4136571"/>
                </a:cubicBezTo>
                <a:lnTo>
                  <a:pt x="772884" y="4125685"/>
                </a:lnTo>
                <a:lnTo>
                  <a:pt x="707570" y="4103914"/>
                </a:lnTo>
                <a:cubicBezTo>
                  <a:pt x="696684" y="4100285"/>
                  <a:pt x="686044" y="4095811"/>
                  <a:pt x="674912" y="4093028"/>
                </a:cubicBezTo>
                <a:lnTo>
                  <a:pt x="631370" y="4082143"/>
                </a:lnTo>
                <a:cubicBezTo>
                  <a:pt x="540656" y="4085771"/>
                  <a:pt x="448856" y="4078572"/>
                  <a:pt x="359227" y="4093028"/>
                </a:cubicBezTo>
                <a:cubicBezTo>
                  <a:pt x="333395" y="4097194"/>
                  <a:pt x="318735" y="4128296"/>
                  <a:pt x="293912" y="4136571"/>
                </a:cubicBezTo>
                <a:cubicBezTo>
                  <a:pt x="247062" y="4152188"/>
                  <a:pt x="272387" y="4144674"/>
                  <a:pt x="217712" y="4158343"/>
                </a:cubicBezTo>
                <a:cubicBezTo>
                  <a:pt x="206826" y="4165600"/>
                  <a:pt x="196414" y="4173623"/>
                  <a:pt x="185055" y="4180114"/>
                </a:cubicBezTo>
                <a:cubicBezTo>
                  <a:pt x="170966" y="4188165"/>
                  <a:pt x="155014" y="4192884"/>
                  <a:pt x="141512" y="4201885"/>
                </a:cubicBezTo>
                <a:cubicBezTo>
                  <a:pt x="132973" y="4207578"/>
                  <a:pt x="128542" y="4218376"/>
                  <a:pt x="119741" y="4223657"/>
                </a:cubicBezTo>
                <a:cubicBezTo>
                  <a:pt x="109902" y="4229561"/>
                  <a:pt x="97631" y="4230023"/>
                  <a:pt x="87084" y="4234543"/>
                </a:cubicBezTo>
                <a:cubicBezTo>
                  <a:pt x="63016" y="4244858"/>
                  <a:pt x="31908" y="4261266"/>
                  <a:pt x="10884" y="4278085"/>
                </a:cubicBezTo>
                <a:lnTo>
                  <a:pt x="0" y="4287781"/>
                </a:lnTo>
                <a:close/>
              </a:path>
            </a:pathLst>
          </a:custGeom>
        </p:spPr>
      </p:pic>
      <p:pic>
        <p:nvPicPr>
          <p:cNvPr id="8" name="Picture 12">
            <a:extLst>
              <a:ext uri="{FF2B5EF4-FFF2-40B4-BE49-F238E27FC236}">
                <a16:creationId xmlns:a16="http://schemas.microsoft.com/office/drawing/2014/main" id="{94164FB2-EFB1-4531-A8F4-DD77A03E2C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72342" r="78777"/>
          <a:stretch/>
        </p:blipFill>
        <p:spPr>
          <a:xfrm>
            <a:off x="0" y="5352597"/>
            <a:ext cx="2053566" cy="1505403"/>
          </a:xfrm>
          <a:custGeom>
            <a:avLst/>
            <a:gdLst>
              <a:gd name="connsiteX0" fmla="*/ 1355645 w 2053566"/>
              <a:gd name="connsiteY0" fmla="*/ 0 h 1505403"/>
              <a:gd name="connsiteX1" fmla="*/ 2053566 w 2053566"/>
              <a:gd name="connsiteY1" fmla="*/ 0 h 1505403"/>
              <a:gd name="connsiteX2" fmla="*/ 2053566 w 2053566"/>
              <a:gd name="connsiteY2" fmla="*/ 500084 h 1505403"/>
              <a:gd name="connsiteX3" fmla="*/ 2046514 w 2053566"/>
              <a:gd name="connsiteY3" fmla="*/ 493032 h 1505403"/>
              <a:gd name="connsiteX4" fmla="*/ 2002971 w 2053566"/>
              <a:gd name="connsiteY4" fmla="*/ 438603 h 1505403"/>
              <a:gd name="connsiteX5" fmla="*/ 1970314 w 2053566"/>
              <a:gd name="connsiteY5" fmla="*/ 416832 h 1505403"/>
              <a:gd name="connsiteX6" fmla="*/ 1926771 w 2053566"/>
              <a:gd name="connsiteY6" fmla="*/ 373289 h 1505403"/>
              <a:gd name="connsiteX7" fmla="*/ 1905000 w 2053566"/>
              <a:gd name="connsiteY7" fmla="*/ 351517 h 1505403"/>
              <a:gd name="connsiteX8" fmla="*/ 1839686 w 2053566"/>
              <a:gd name="connsiteY8" fmla="*/ 307974 h 1505403"/>
              <a:gd name="connsiteX9" fmla="*/ 1774371 w 2053566"/>
              <a:gd name="connsiteY9" fmla="*/ 286203 h 1505403"/>
              <a:gd name="connsiteX10" fmla="*/ 1741714 w 2053566"/>
              <a:gd name="connsiteY10" fmla="*/ 264432 h 1505403"/>
              <a:gd name="connsiteX11" fmla="*/ 1676400 w 2053566"/>
              <a:gd name="connsiteY11" fmla="*/ 242660 h 1505403"/>
              <a:gd name="connsiteX12" fmla="*/ 1643743 w 2053566"/>
              <a:gd name="connsiteY12" fmla="*/ 210003 h 1505403"/>
              <a:gd name="connsiteX13" fmla="*/ 1600200 w 2053566"/>
              <a:gd name="connsiteY13" fmla="*/ 199117 h 1505403"/>
              <a:gd name="connsiteX14" fmla="*/ 1578429 w 2053566"/>
              <a:gd name="connsiteY14" fmla="*/ 155574 h 1505403"/>
              <a:gd name="connsiteX15" fmla="*/ 1502229 w 2053566"/>
              <a:gd name="connsiteY15" fmla="*/ 90260 h 1505403"/>
              <a:gd name="connsiteX16" fmla="*/ 1436914 w 2053566"/>
              <a:gd name="connsiteY16" fmla="*/ 46717 h 1505403"/>
              <a:gd name="connsiteX17" fmla="*/ 1404257 w 2053566"/>
              <a:gd name="connsiteY17" fmla="*/ 24946 h 1505403"/>
              <a:gd name="connsiteX18" fmla="*/ 1360714 w 2053566"/>
              <a:gd name="connsiteY18" fmla="*/ 3174 h 1505403"/>
              <a:gd name="connsiteX19" fmla="*/ 0 w 2053566"/>
              <a:gd name="connsiteY19" fmla="*/ 0 h 1505403"/>
              <a:gd name="connsiteX20" fmla="*/ 614898 w 2053566"/>
              <a:gd name="connsiteY20" fmla="*/ 0 h 1505403"/>
              <a:gd name="connsiteX21" fmla="*/ 620486 w 2053566"/>
              <a:gd name="connsiteY21" fmla="*/ 35832 h 1505403"/>
              <a:gd name="connsiteX22" fmla="*/ 685800 w 2053566"/>
              <a:gd name="connsiteY22" fmla="*/ 101146 h 1505403"/>
              <a:gd name="connsiteX23" fmla="*/ 718457 w 2053566"/>
              <a:gd name="connsiteY23" fmla="*/ 122917 h 1505403"/>
              <a:gd name="connsiteX24" fmla="*/ 762000 w 2053566"/>
              <a:gd name="connsiteY24" fmla="*/ 133803 h 1505403"/>
              <a:gd name="connsiteX25" fmla="*/ 794657 w 2053566"/>
              <a:gd name="connsiteY25" fmla="*/ 144689 h 1505403"/>
              <a:gd name="connsiteX26" fmla="*/ 838200 w 2053566"/>
              <a:gd name="connsiteY26" fmla="*/ 155574 h 1505403"/>
              <a:gd name="connsiteX27" fmla="*/ 903514 w 2053566"/>
              <a:gd name="connsiteY27" fmla="*/ 177346 h 1505403"/>
              <a:gd name="connsiteX28" fmla="*/ 968829 w 2053566"/>
              <a:gd name="connsiteY28" fmla="*/ 210003 h 1505403"/>
              <a:gd name="connsiteX29" fmla="*/ 1012371 w 2053566"/>
              <a:gd name="connsiteY29" fmla="*/ 242660 h 1505403"/>
              <a:gd name="connsiteX30" fmla="*/ 1045029 w 2053566"/>
              <a:gd name="connsiteY30" fmla="*/ 253546 h 1505403"/>
              <a:gd name="connsiteX31" fmla="*/ 1077686 w 2053566"/>
              <a:gd name="connsiteY31" fmla="*/ 286203 h 1505403"/>
              <a:gd name="connsiteX32" fmla="*/ 1110343 w 2053566"/>
              <a:gd name="connsiteY32" fmla="*/ 297089 h 1505403"/>
              <a:gd name="connsiteX33" fmla="*/ 1175657 w 2053566"/>
              <a:gd name="connsiteY33" fmla="*/ 340632 h 1505403"/>
              <a:gd name="connsiteX34" fmla="*/ 1208314 w 2053566"/>
              <a:gd name="connsiteY34" fmla="*/ 362403 h 1505403"/>
              <a:gd name="connsiteX35" fmla="*/ 1284514 w 2053566"/>
              <a:gd name="connsiteY35" fmla="*/ 384174 h 1505403"/>
              <a:gd name="connsiteX36" fmla="*/ 1317171 w 2053566"/>
              <a:gd name="connsiteY36" fmla="*/ 405946 h 1505403"/>
              <a:gd name="connsiteX37" fmla="*/ 1382486 w 2053566"/>
              <a:gd name="connsiteY37" fmla="*/ 427717 h 1505403"/>
              <a:gd name="connsiteX38" fmla="*/ 1436914 w 2053566"/>
              <a:gd name="connsiteY38" fmla="*/ 471260 h 1505403"/>
              <a:gd name="connsiteX39" fmla="*/ 1458686 w 2053566"/>
              <a:gd name="connsiteY39" fmla="*/ 493032 h 1505403"/>
              <a:gd name="connsiteX40" fmla="*/ 1524000 w 2053566"/>
              <a:gd name="connsiteY40" fmla="*/ 514803 h 1505403"/>
              <a:gd name="connsiteX41" fmla="*/ 1578429 w 2053566"/>
              <a:gd name="connsiteY41" fmla="*/ 569232 h 1505403"/>
              <a:gd name="connsiteX42" fmla="*/ 1611086 w 2053566"/>
              <a:gd name="connsiteY42" fmla="*/ 601889 h 1505403"/>
              <a:gd name="connsiteX43" fmla="*/ 1687286 w 2053566"/>
              <a:gd name="connsiteY43" fmla="*/ 667203 h 1505403"/>
              <a:gd name="connsiteX44" fmla="*/ 1763486 w 2053566"/>
              <a:gd name="connsiteY44" fmla="*/ 743403 h 1505403"/>
              <a:gd name="connsiteX45" fmla="*/ 1796143 w 2053566"/>
              <a:gd name="connsiteY45" fmla="*/ 776060 h 1505403"/>
              <a:gd name="connsiteX46" fmla="*/ 1817914 w 2053566"/>
              <a:gd name="connsiteY46" fmla="*/ 797832 h 1505403"/>
              <a:gd name="connsiteX47" fmla="*/ 1883229 w 2053566"/>
              <a:gd name="connsiteY47" fmla="*/ 841374 h 1505403"/>
              <a:gd name="connsiteX48" fmla="*/ 1915886 w 2053566"/>
              <a:gd name="connsiteY48" fmla="*/ 863146 h 1505403"/>
              <a:gd name="connsiteX49" fmla="*/ 1948543 w 2053566"/>
              <a:gd name="connsiteY49" fmla="*/ 895803 h 1505403"/>
              <a:gd name="connsiteX50" fmla="*/ 1992086 w 2053566"/>
              <a:gd name="connsiteY50" fmla="*/ 906689 h 1505403"/>
              <a:gd name="connsiteX51" fmla="*/ 2024743 w 2053566"/>
              <a:gd name="connsiteY51" fmla="*/ 917574 h 1505403"/>
              <a:gd name="connsiteX52" fmla="*/ 2053566 w 2053566"/>
              <a:gd name="connsiteY52" fmla="*/ 925251 h 1505403"/>
              <a:gd name="connsiteX53" fmla="*/ 2053566 w 2053566"/>
              <a:gd name="connsiteY53" fmla="*/ 1505403 h 1505403"/>
              <a:gd name="connsiteX54" fmla="*/ 0 w 2053566"/>
              <a:gd name="connsiteY54" fmla="*/ 1505403 h 150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53566" h="1505403">
                <a:moveTo>
                  <a:pt x="1355645" y="0"/>
                </a:moveTo>
                <a:lnTo>
                  <a:pt x="2053566" y="0"/>
                </a:lnTo>
                <a:lnTo>
                  <a:pt x="2053566" y="500084"/>
                </a:lnTo>
                <a:lnTo>
                  <a:pt x="2046514" y="493032"/>
                </a:lnTo>
                <a:cubicBezTo>
                  <a:pt x="2021363" y="461593"/>
                  <a:pt x="2032180" y="461970"/>
                  <a:pt x="2002971" y="438603"/>
                </a:cubicBezTo>
                <a:cubicBezTo>
                  <a:pt x="1992755" y="430430"/>
                  <a:pt x="1980247" y="425346"/>
                  <a:pt x="1970314" y="416832"/>
                </a:cubicBezTo>
                <a:cubicBezTo>
                  <a:pt x="1954729" y="403474"/>
                  <a:pt x="1941285" y="387803"/>
                  <a:pt x="1926771" y="373289"/>
                </a:cubicBezTo>
                <a:cubicBezTo>
                  <a:pt x="1919514" y="366032"/>
                  <a:pt x="1913539" y="357210"/>
                  <a:pt x="1905000" y="351517"/>
                </a:cubicBezTo>
                <a:cubicBezTo>
                  <a:pt x="1883229" y="337003"/>
                  <a:pt x="1864509" y="316248"/>
                  <a:pt x="1839686" y="307974"/>
                </a:cubicBezTo>
                <a:cubicBezTo>
                  <a:pt x="1817914" y="300717"/>
                  <a:pt x="1793466" y="298933"/>
                  <a:pt x="1774371" y="286203"/>
                </a:cubicBezTo>
                <a:cubicBezTo>
                  <a:pt x="1763485" y="278946"/>
                  <a:pt x="1753669" y="269745"/>
                  <a:pt x="1741714" y="264432"/>
                </a:cubicBezTo>
                <a:cubicBezTo>
                  <a:pt x="1720743" y="255111"/>
                  <a:pt x="1676400" y="242660"/>
                  <a:pt x="1676400" y="242660"/>
                </a:cubicBezTo>
                <a:cubicBezTo>
                  <a:pt x="1665514" y="231774"/>
                  <a:pt x="1657109" y="217641"/>
                  <a:pt x="1643743" y="210003"/>
                </a:cubicBezTo>
                <a:cubicBezTo>
                  <a:pt x="1630753" y="202580"/>
                  <a:pt x="1614393" y="203848"/>
                  <a:pt x="1600200" y="199117"/>
                </a:cubicBezTo>
                <a:cubicBezTo>
                  <a:pt x="1592503" y="196551"/>
                  <a:pt x="1582058" y="162831"/>
                  <a:pt x="1578429" y="155574"/>
                </a:cubicBezTo>
                <a:cubicBezTo>
                  <a:pt x="1553029" y="133803"/>
                  <a:pt x="1528745" y="110657"/>
                  <a:pt x="1502229" y="90260"/>
                </a:cubicBezTo>
                <a:cubicBezTo>
                  <a:pt x="1481489" y="74306"/>
                  <a:pt x="1458686" y="61231"/>
                  <a:pt x="1436914" y="46717"/>
                </a:cubicBezTo>
                <a:cubicBezTo>
                  <a:pt x="1426028" y="39460"/>
                  <a:pt x="1415959" y="30797"/>
                  <a:pt x="1404257" y="24946"/>
                </a:cubicBezTo>
                <a:cubicBezTo>
                  <a:pt x="1389743" y="17689"/>
                  <a:pt x="1374803" y="11225"/>
                  <a:pt x="1360714" y="3174"/>
                </a:cubicBezTo>
                <a:close/>
                <a:moveTo>
                  <a:pt x="0" y="0"/>
                </a:moveTo>
                <a:lnTo>
                  <a:pt x="614898" y="0"/>
                </a:lnTo>
                <a:lnTo>
                  <a:pt x="620486" y="35832"/>
                </a:lnTo>
                <a:cubicBezTo>
                  <a:pt x="631645" y="64528"/>
                  <a:pt x="660182" y="84067"/>
                  <a:pt x="685800" y="101146"/>
                </a:cubicBezTo>
                <a:cubicBezTo>
                  <a:pt x="696686" y="108403"/>
                  <a:pt x="706432" y="117763"/>
                  <a:pt x="718457" y="122917"/>
                </a:cubicBezTo>
                <a:cubicBezTo>
                  <a:pt x="732208" y="128810"/>
                  <a:pt x="747615" y="129693"/>
                  <a:pt x="762000" y="133803"/>
                </a:cubicBezTo>
                <a:cubicBezTo>
                  <a:pt x="773033" y="136955"/>
                  <a:pt x="783624" y="141537"/>
                  <a:pt x="794657" y="144689"/>
                </a:cubicBezTo>
                <a:cubicBezTo>
                  <a:pt x="809042" y="148799"/>
                  <a:pt x="823870" y="151275"/>
                  <a:pt x="838200" y="155574"/>
                </a:cubicBezTo>
                <a:cubicBezTo>
                  <a:pt x="860181" y="162168"/>
                  <a:pt x="884419" y="164616"/>
                  <a:pt x="903514" y="177346"/>
                </a:cubicBezTo>
                <a:cubicBezTo>
                  <a:pt x="945719" y="205482"/>
                  <a:pt x="923759" y="194980"/>
                  <a:pt x="968829" y="210003"/>
                </a:cubicBezTo>
                <a:cubicBezTo>
                  <a:pt x="983343" y="220889"/>
                  <a:pt x="996619" y="233659"/>
                  <a:pt x="1012371" y="242660"/>
                </a:cubicBezTo>
                <a:cubicBezTo>
                  <a:pt x="1022334" y="248353"/>
                  <a:pt x="1035481" y="247181"/>
                  <a:pt x="1045029" y="253546"/>
                </a:cubicBezTo>
                <a:cubicBezTo>
                  <a:pt x="1057838" y="262085"/>
                  <a:pt x="1064877" y="277664"/>
                  <a:pt x="1077686" y="286203"/>
                </a:cubicBezTo>
                <a:cubicBezTo>
                  <a:pt x="1087233" y="292568"/>
                  <a:pt x="1100312" y="291516"/>
                  <a:pt x="1110343" y="297089"/>
                </a:cubicBezTo>
                <a:cubicBezTo>
                  <a:pt x="1133216" y="309796"/>
                  <a:pt x="1153886" y="326118"/>
                  <a:pt x="1175657" y="340632"/>
                </a:cubicBezTo>
                <a:cubicBezTo>
                  <a:pt x="1186543" y="347889"/>
                  <a:pt x="1195622" y="359230"/>
                  <a:pt x="1208314" y="362403"/>
                </a:cubicBezTo>
                <a:cubicBezTo>
                  <a:pt x="1262989" y="376072"/>
                  <a:pt x="1237664" y="368558"/>
                  <a:pt x="1284514" y="384174"/>
                </a:cubicBezTo>
                <a:cubicBezTo>
                  <a:pt x="1295400" y="391431"/>
                  <a:pt x="1305216" y="400632"/>
                  <a:pt x="1317171" y="405946"/>
                </a:cubicBezTo>
                <a:cubicBezTo>
                  <a:pt x="1338142" y="415267"/>
                  <a:pt x="1382486" y="427717"/>
                  <a:pt x="1382486" y="427717"/>
                </a:cubicBezTo>
                <a:cubicBezTo>
                  <a:pt x="1435049" y="480282"/>
                  <a:pt x="1368259" y="416336"/>
                  <a:pt x="1436914" y="471260"/>
                </a:cubicBezTo>
                <a:cubicBezTo>
                  <a:pt x="1444928" y="477671"/>
                  <a:pt x="1449506" y="488442"/>
                  <a:pt x="1458686" y="493032"/>
                </a:cubicBezTo>
                <a:cubicBezTo>
                  <a:pt x="1479212" y="503295"/>
                  <a:pt x="1524000" y="514803"/>
                  <a:pt x="1524000" y="514803"/>
                </a:cubicBezTo>
                <a:lnTo>
                  <a:pt x="1578429" y="569232"/>
                </a:lnTo>
                <a:cubicBezTo>
                  <a:pt x="1589315" y="580118"/>
                  <a:pt x="1598277" y="593350"/>
                  <a:pt x="1611086" y="601889"/>
                </a:cubicBezTo>
                <a:cubicBezTo>
                  <a:pt x="1660822" y="635046"/>
                  <a:pt x="1634492" y="614409"/>
                  <a:pt x="1687286" y="667203"/>
                </a:cubicBezTo>
                <a:lnTo>
                  <a:pt x="1763486" y="743403"/>
                </a:lnTo>
                <a:lnTo>
                  <a:pt x="1796143" y="776060"/>
                </a:lnTo>
                <a:cubicBezTo>
                  <a:pt x="1803400" y="783317"/>
                  <a:pt x="1809374" y="792139"/>
                  <a:pt x="1817914" y="797832"/>
                </a:cubicBezTo>
                <a:lnTo>
                  <a:pt x="1883229" y="841374"/>
                </a:lnTo>
                <a:cubicBezTo>
                  <a:pt x="1894115" y="848631"/>
                  <a:pt x="1906635" y="853895"/>
                  <a:pt x="1915886" y="863146"/>
                </a:cubicBezTo>
                <a:cubicBezTo>
                  <a:pt x="1926772" y="874032"/>
                  <a:pt x="1935177" y="888165"/>
                  <a:pt x="1948543" y="895803"/>
                </a:cubicBezTo>
                <a:cubicBezTo>
                  <a:pt x="1961533" y="903226"/>
                  <a:pt x="1977701" y="902579"/>
                  <a:pt x="1992086" y="906689"/>
                </a:cubicBezTo>
                <a:cubicBezTo>
                  <a:pt x="2003119" y="909841"/>
                  <a:pt x="2013673" y="914555"/>
                  <a:pt x="2024743" y="917574"/>
                </a:cubicBezTo>
                <a:lnTo>
                  <a:pt x="2053566" y="925251"/>
                </a:lnTo>
                <a:lnTo>
                  <a:pt x="2053566" y="1505403"/>
                </a:lnTo>
                <a:lnTo>
                  <a:pt x="0" y="1505403"/>
                </a:lnTo>
                <a:close/>
              </a:path>
            </a:pathLst>
          </a:custGeom>
        </p:spPr>
      </p:pic>
      <p:pic>
        <p:nvPicPr>
          <p:cNvPr id="10" name="Picture 14">
            <a:extLst>
              <a:ext uri="{FF2B5EF4-FFF2-40B4-BE49-F238E27FC236}">
                <a16:creationId xmlns:a16="http://schemas.microsoft.com/office/drawing/2014/main" id="{0E6BC652-4BE1-478A-BFA7-47149E82F2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4623" r="26442" b="66400"/>
          <a:stretch/>
        </p:blipFill>
        <p:spPr>
          <a:xfrm rot="1800000" flipH="1">
            <a:off x="489857" y="4860000"/>
            <a:ext cx="1806209" cy="876778"/>
          </a:xfrm>
          <a:custGeom>
            <a:avLst/>
            <a:gdLst>
              <a:gd name="connsiteX0" fmla="*/ 527412 w 1806209"/>
              <a:gd name="connsiteY0" fmla="*/ 0 h 876778"/>
              <a:gd name="connsiteX1" fmla="*/ 0 w 1806209"/>
              <a:gd name="connsiteY1" fmla="*/ 0 h 876778"/>
              <a:gd name="connsiteX2" fmla="*/ 0 w 1806209"/>
              <a:gd name="connsiteY2" fmla="*/ 255471 h 876778"/>
              <a:gd name="connsiteX3" fmla="*/ 10065 w 1806209"/>
              <a:gd name="connsiteY3" fmla="*/ 245407 h 876778"/>
              <a:gd name="connsiteX4" fmla="*/ 20951 w 1806209"/>
              <a:gd name="connsiteY4" fmla="*/ 234521 h 876778"/>
              <a:gd name="connsiteX5" fmla="*/ 53608 w 1806209"/>
              <a:gd name="connsiteY5" fmla="*/ 223635 h 876778"/>
              <a:gd name="connsiteX6" fmla="*/ 118922 w 1806209"/>
              <a:gd name="connsiteY6" fmla="*/ 190978 h 876778"/>
              <a:gd name="connsiteX7" fmla="*/ 206008 w 1806209"/>
              <a:gd name="connsiteY7" fmla="*/ 147435 h 876778"/>
              <a:gd name="connsiteX8" fmla="*/ 238665 w 1806209"/>
              <a:gd name="connsiteY8" fmla="*/ 125664 h 876778"/>
              <a:gd name="connsiteX9" fmla="*/ 260436 w 1806209"/>
              <a:gd name="connsiteY9" fmla="*/ 103892 h 876778"/>
              <a:gd name="connsiteX10" fmla="*/ 303979 w 1806209"/>
              <a:gd name="connsiteY10" fmla="*/ 93007 h 876778"/>
              <a:gd name="connsiteX11" fmla="*/ 336636 w 1806209"/>
              <a:gd name="connsiteY11" fmla="*/ 82121 h 876778"/>
              <a:gd name="connsiteX12" fmla="*/ 358408 w 1806209"/>
              <a:gd name="connsiteY12" fmla="*/ 60350 h 876778"/>
              <a:gd name="connsiteX13" fmla="*/ 412836 w 1806209"/>
              <a:gd name="connsiteY13" fmla="*/ 49464 h 876778"/>
              <a:gd name="connsiteX14" fmla="*/ 478151 w 1806209"/>
              <a:gd name="connsiteY14" fmla="*/ 27692 h 876778"/>
              <a:gd name="connsiteX15" fmla="*/ 510808 w 1806209"/>
              <a:gd name="connsiteY15" fmla="*/ 16807 h 876778"/>
              <a:gd name="connsiteX16" fmla="*/ 1806209 w 1806209"/>
              <a:gd name="connsiteY16" fmla="*/ 0 h 876778"/>
              <a:gd name="connsiteX17" fmla="*/ 708134 w 1806209"/>
              <a:gd name="connsiteY17" fmla="*/ 0 h 876778"/>
              <a:gd name="connsiteX18" fmla="*/ 709028 w 1806209"/>
              <a:gd name="connsiteY18" fmla="*/ 1950 h 876778"/>
              <a:gd name="connsiteX19" fmla="*/ 641436 w 1806209"/>
              <a:gd name="connsiteY19" fmla="*/ 71235 h 876778"/>
              <a:gd name="connsiteX20" fmla="*/ 576122 w 1806209"/>
              <a:gd name="connsiteY20" fmla="*/ 114778 h 876778"/>
              <a:gd name="connsiteX21" fmla="*/ 543465 w 1806209"/>
              <a:gd name="connsiteY21" fmla="*/ 125664 h 876778"/>
              <a:gd name="connsiteX22" fmla="*/ 510808 w 1806209"/>
              <a:gd name="connsiteY22" fmla="*/ 147435 h 876778"/>
              <a:gd name="connsiteX23" fmla="*/ 314865 w 1806209"/>
              <a:gd name="connsiteY23" fmla="*/ 169207 h 876778"/>
              <a:gd name="connsiteX24" fmla="*/ 260436 w 1806209"/>
              <a:gd name="connsiteY24" fmla="*/ 212750 h 876778"/>
              <a:gd name="connsiteX25" fmla="*/ 195122 w 1806209"/>
              <a:gd name="connsiteY25" fmla="*/ 256292 h 876778"/>
              <a:gd name="connsiteX26" fmla="*/ 140694 w 1806209"/>
              <a:gd name="connsiteY26" fmla="*/ 321607 h 876778"/>
              <a:gd name="connsiteX27" fmla="*/ 86265 w 1806209"/>
              <a:gd name="connsiteY27" fmla="*/ 376035 h 876778"/>
              <a:gd name="connsiteX28" fmla="*/ 42722 w 1806209"/>
              <a:gd name="connsiteY28" fmla="*/ 430464 h 876778"/>
              <a:gd name="connsiteX29" fmla="*/ 2368 w 1806209"/>
              <a:gd name="connsiteY29" fmla="*/ 445198 h 876778"/>
              <a:gd name="connsiteX30" fmla="*/ 0 w 1806209"/>
              <a:gd name="connsiteY30" fmla="*/ 445880 h 876778"/>
              <a:gd name="connsiteX31" fmla="*/ 0 w 1806209"/>
              <a:gd name="connsiteY31" fmla="*/ 876778 h 876778"/>
              <a:gd name="connsiteX32" fmla="*/ 1806209 w 1806209"/>
              <a:gd name="connsiteY32" fmla="*/ 876778 h 87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6209" h="876778">
                <a:moveTo>
                  <a:pt x="527412" y="0"/>
                </a:moveTo>
                <a:lnTo>
                  <a:pt x="0" y="0"/>
                </a:lnTo>
                <a:lnTo>
                  <a:pt x="0" y="255471"/>
                </a:lnTo>
                <a:lnTo>
                  <a:pt x="10065" y="245407"/>
                </a:lnTo>
                <a:cubicBezTo>
                  <a:pt x="13308" y="241284"/>
                  <a:pt x="16551" y="237161"/>
                  <a:pt x="20951" y="234521"/>
                </a:cubicBezTo>
                <a:cubicBezTo>
                  <a:pt x="30790" y="228617"/>
                  <a:pt x="43345" y="228767"/>
                  <a:pt x="53608" y="223635"/>
                </a:cubicBezTo>
                <a:cubicBezTo>
                  <a:pt x="138017" y="181431"/>
                  <a:pt x="36838" y="218340"/>
                  <a:pt x="118922" y="190978"/>
                </a:cubicBezTo>
                <a:cubicBezTo>
                  <a:pt x="156922" y="152980"/>
                  <a:pt x="130958" y="172453"/>
                  <a:pt x="206008" y="147435"/>
                </a:cubicBezTo>
                <a:cubicBezTo>
                  <a:pt x="216894" y="140178"/>
                  <a:pt x="228449" y="133837"/>
                  <a:pt x="238665" y="125664"/>
                </a:cubicBezTo>
                <a:cubicBezTo>
                  <a:pt x="246679" y="119253"/>
                  <a:pt x="251256" y="108482"/>
                  <a:pt x="260436" y="103892"/>
                </a:cubicBezTo>
                <a:cubicBezTo>
                  <a:pt x="273817" y="97201"/>
                  <a:pt x="289594" y="97117"/>
                  <a:pt x="303979" y="93007"/>
                </a:cubicBezTo>
                <a:cubicBezTo>
                  <a:pt x="315012" y="89855"/>
                  <a:pt x="325750" y="85750"/>
                  <a:pt x="336636" y="82121"/>
                </a:cubicBezTo>
                <a:cubicBezTo>
                  <a:pt x="343893" y="74864"/>
                  <a:pt x="348975" y="64393"/>
                  <a:pt x="358408" y="60350"/>
                </a:cubicBezTo>
                <a:cubicBezTo>
                  <a:pt x="375414" y="53062"/>
                  <a:pt x="394986" y="54332"/>
                  <a:pt x="412836" y="49464"/>
                </a:cubicBezTo>
                <a:cubicBezTo>
                  <a:pt x="434977" y="43425"/>
                  <a:pt x="456379" y="34949"/>
                  <a:pt x="478151" y="27692"/>
                </a:cubicBezTo>
                <a:lnTo>
                  <a:pt x="510808" y="16807"/>
                </a:lnTo>
                <a:close/>
                <a:moveTo>
                  <a:pt x="1806209" y="0"/>
                </a:moveTo>
                <a:lnTo>
                  <a:pt x="708134" y="0"/>
                </a:lnTo>
                <a:lnTo>
                  <a:pt x="709028" y="1950"/>
                </a:lnTo>
                <a:cubicBezTo>
                  <a:pt x="728907" y="60380"/>
                  <a:pt x="677113" y="62316"/>
                  <a:pt x="641436" y="71235"/>
                </a:cubicBezTo>
                <a:cubicBezTo>
                  <a:pt x="619665" y="85749"/>
                  <a:pt x="600945" y="106503"/>
                  <a:pt x="576122" y="114778"/>
                </a:cubicBezTo>
                <a:cubicBezTo>
                  <a:pt x="565236" y="118407"/>
                  <a:pt x="553728" y="120532"/>
                  <a:pt x="543465" y="125664"/>
                </a:cubicBezTo>
                <a:cubicBezTo>
                  <a:pt x="531763" y="131515"/>
                  <a:pt x="523220" y="143298"/>
                  <a:pt x="510808" y="147435"/>
                </a:cubicBezTo>
                <a:cubicBezTo>
                  <a:pt x="474669" y="159481"/>
                  <a:pt x="324413" y="168411"/>
                  <a:pt x="314865" y="169207"/>
                </a:cubicBezTo>
                <a:cubicBezTo>
                  <a:pt x="241324" y="193719"/>
                  <a:pt x="321038" y="159724"/>
                  <a:pt x="260436" y="212750"/>
                </a:cubicBezTo>
                <a:cubicBezTo>
                  <a:pt x="240744" y="229980"/>
                  <a:pt x="195122" y="256292"/>
                  <a:pt x="195122" y="256292"/>
                </a:cubicBezTo>
                <a:cubicBezTo>
                  <a:pt x="141076" y="337364"/>
                  <a:pt x="210531" y="237803"/>
                  <a:pt x="140694" y="321607"/>
                </a:cubicBezTo>
                <a:cubicBezTo>
                  <a:pt x="95337" y="376034"/>
                  <a:pt x="146135" y="336122"/>
                  <a:pt x="86265" y="376035"/>
                </a:cubicBezTo>
                <a:cubicBezTo>
                  <a:pt x="78573" y="387573"/>
                  <a:pt x="58234" y="422708"/>
                  <a:pt x="42722" y="430464"/>
                </a:cubicBezTo>
                <a:cubicBezTo>
                  <a:pt x="32459" y="435596"/>
                  <a:pt x="16131" y="441039"/>
                  <a:pt x="2368" y="445198"/>
                </a:cubicBezTo>
                <a:lnTo>
                  <a:pt x="0" y="445880"/>
                </a:lnTo>
                <a:lnTo>
                  <a:pt x="0" y="876778"/>
                </a:lnTo>
                <a:lnTo>
                  <a:pt x="1806209" y="876778"/>
                </a:lnTo>
                <a:close/>
              </a:path>
            </a:pathLst>
          </a:custGeom>
        </p:spPr>
      </p:pic>
      <p:sp>
        <p:nvSpPr>
          <p:cNvPr id="12" name="Freeform: Shape 16">
            <a:extLst>
              <a:ext uri="{FF2B5EF4-FFF2-40B4-BE49-F238E27FC236}">
                <a16:creationId xmlns:a16="http://schemas.microsoft.com/office/drawing/2014/main" id="{57E6F9A8-1B4B-4FEF-942A-15CA97ECE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6837"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D426AAB-82C3-47C0-A277-BDECA7BF84C8}"/>
              </a:ext>
            </a:extLst>
          </p:cNvPr>
          <p:cNvSpPr>
            <a:spLocks noGrp="1"/>
          </p:cNvSpPr>
          <p:nvPr>
            <p:ph type="title"/>
          </p:nvPr>
        </p:nvSpPr>
        <p:spPr>
          <a:xfrm>
            <a:off x="4392900" y="2688336"/>
            <a:ext cx="6767224" cy="3182239"/>
          </a:xfrm>
        </p:spPr>
        <p:txBody>
          <a:bodyPr vert="horz" lIns="91440" tIns="45720" rIns="91440" bIns="45720" rtlCol="0" anchor="t">
            <a:normAutofit/>
          </a:bodyPr>
          <a:lstStyle/>
          <a:p>
            <a:pPr algn="r"/>
            <a:r>
              <a:rPr lang="en-US" sz="6600" dirty="0"/>
              <a:t>ANTECEDENTES </a:t>
            </a:r>
          </a:p>
        </p:txBody>
      </p:sp>
    </p:spTree>
    <p:extLst>
      <p:ext uri="{BB962C8B-B14F-4D97-AF65-F5344CB8AC3E}">
        <p14:creationId xmlns:p14="http://schemas.microsoft.com/office/powerpoint/2010/main" val="19924747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5" name="Freeform: Shape 7">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608F1D9-062A-44C2-92F8-CE6A0AE413A5}"/>
              </a:ext>
            </a:extLst>
          </p:cNvPr>
          <p:cNvSpPr>
            <a:spLocks noGrp="1"/>
          </p:cNvSpPr>
          <p:nvPr>
            <p:ph idx="1"/>
          </p:nvPr>
        </p:nvSpPr>
        <p:spPr>
          <a:xfrm>
            <a:off x="721438" y="36890"/>
            <a:ext cx="7402285" cy="6715602"/>
          </a:xfrm>
        </p:spPr>
        <p:txBody>
          <a:bodyPr>
            <a:normAutofit fontScale="47500" lnSpcReduction="20000"/>
          </a:bodyPr>
          <a:lstStyle/>
          <a:p>
            <a:pPr>
              <a:lnSpc>
                <a:spcPct val="90000"/>
              </a:lnSpc>
            </a:pPr>
            <a:r>
              <a:rPr lang="es-MX" sz="5000" b="0" i="0" dirty="0">
                <a:effectLst/>
                <a:latin typeface="Arial" panose="020B0604020202020204" pitchFamily="34" charset="0"/>
              </a:rPr>
              <a:t>En </a:t>
            </a:r>
            <a:r>
              <a:rPr lang="es-MX" sz="5000" b="0" i="0" u="none" strike="noStrike" dirty="0">
                <a:effectLst/>
                <a:latin typeface="Arial" panose="020B0604020202020204" pitchFamily="34" charset="0"/>
              </a:rPr>
              <a:t>1613</a:t>
            </a:r>
            <a:r>
              <a:rPr lang="es-MX" sz="5000" b="0" i="0" dirty="0">
                <a:effectLst/>
                <a:latin typeface="Arial" panose="020B0604020202020204" pitchFamily="34" charset="0"/>
              </a:rPr>
              <a:t>, cuando </a:t>
            </a:r>
            <a:r>
              <a:rPr lang="es-MX" sz="5000" b="0" i="0" u="none" strike="noStrike" dirty="0">
                <a:effectLst/>
                <a:latin typeface="Arial" panose="020B0604020202020204" pitchFamily="34" charset="0"/>
              </a:rPr>
              <a:t>Miguel </a:t>
            </a:r>
            <a:r>
              <a:rPr lang="es-MX" sz="5000" b="0" i="0" u="none" strike="noStrike" dirty="0" err="1">
                <a:effectLst/>
                <a:latin typeface="Arial" panose="020B0604020202020204" pitchFamily="34" charset="0"/>
              </a:rPr>
              <a:t>Románov</a:t>
            </a:r>
            <a:r>
              <a:rPr lang="es-MX" sz="5000" b="0" i="0" dirty="0">
                <a:effectLst/>
                <a:latin typeface="Arial" panose="020B0604020202020204" pitchFamily="34" charset="0"/>
              </a:rPr>
              <a:t>, primer </a:t>
            </a:r>
            <a:r>
              <a:rPr lang="es-MX" sz="5000" b="0" i="0" u="none" strike="noStrike" dirty="0">
                <a:effectLst/>
                <a:latin typeface="Arial" panose="020B0604020202020204" pitchFamily="34" charset="0"/>
              </a:rPr>
              <a:t>zar</a:t>
            </a:r>
            <a:r>
              <a:rPr lang="es-MX" sz="5000" b="0" i="0" dirty="0">
                <a:effectLst/>
                <a:latin typeface="Arial" panose="020B0604020202020204" pitchFamily="34" charset="0"/>
              </a:rPr>
              <a:t> de la dinastía </a:t>
            </a:r>
            <a:r>
              <a:rPr lang="es-MX" sz="5000" b="0" i="0" u="none" strike="noStrike" dirty="0">
                <a:effectLst/>
                <a:latin typeface="Arial" panose="020B0604020202020204" pitchFamily="34" charset="0"/>
              </a:rPr>
              <a:t>Romanov</a:t>
            </a:r>
            <a:r>
              <a:rPr lang="es-MX" sz="5000" b="0" i="0" dirty="0">
                <a:effectLst/>
                <a:latin typeface="Arial" panose="020B0604020202020204" pitchFamily="34" charset="0"/>
              </a:rPr>
              <a:t> fue coronado, las regalías rusas incluían una cruz pectoral, una cadena de oro, un gran collar ceremonial, el </a:t>
            </a:r>
            <a:r>
              <a:rPr lang="es-MX" sz="5000" b="0" i="0" u="none" strike="noStrike" dirty="0">
                <a:effectLst/>
                <a:latin typeface="Arial" panose="020B0604020202020204" pitchFamily="34" charset="0"/>
              </a:rPr>
              <a:t>Gorro de </a:t>
            </a:r>
            <a:r>
              <a:rPr lang="es-MX" sz="5000" b="0" i="0" u="none" strike="noStrike" dirty="0" err="1">
                <a:effectLst/>
                <a:latin typeface="Arial" panose="020B0604020202020204" pitchFamily="34" charset="0"/>
              </a:rPr>
              <a:t>Monómaco</a:t>
            </a:r>
            <a:r>
              <a:rPr lang="es-MX" sz="5000" b="0" i="0" dirty="0">
                <a:effectLst/>
                <a:latin typeface="Arial" panose="020B0604020202020204" pitchFamily="34" charset="0"/>
              </a:rPr>
              <a:t>, el </a:t>
            </a:r>
            <a:r>
              <a:rPr lang="es-MX" sz="5000" b="0" i="0" u="none" strike="noStrike" dirty="0">
                <a:effectLst/>
                <a:latin typeface="Arial" panose="020B0604020202020204" pitchFamily="34" charset="0"/>
              </a:rPr>
              <a:t>cetro</a:t>
            </a:r>
            <a:r>
              <a:rPr lang="es-MX" sz="5000" b="0" i="0" dirty="0">
                <a:effectLst/>
                <a:latin typeface="Arial" panose="020B0604020202020204" pitchFamily="34" charset="0"/>
              </a:rPr>
              <a:t> y el orbe. A lo largo de los siglos, varios zares ordenaron sus propias coronas, generalmente tomando como modelo el Gorro de </a:t>
            </a:r>
            <a:r>
              <a:rPr lang="es-MX" sz="5000" b="0" i="0" dirty="0" err="1">
                <a:effectLst/>
                <a:latin typeface="Arial" panose="020B0604020202020204" pitchFamily="34" charset="0"/>
              </a:rPr>
              <a:t>Monómaco</a:t>
            </a:r>
            <a:r>
              <a:rPr lang="es-MX" sz="5000" b="0" i="0" dirty="0">
                <a:effectLst/>
                <a:latin typeface="Arial" panose="020B0604020202020204" pitchFamily="34" charset="0"/>
              </a:rPr>
              <a:t>, pero eran para uso personal, no para la coronación.</a:t>
            </a:r>
          </a:p>
          <a:p>
            <a:pPr>
              <a:lnSpc>
                <a:spcPct val="90000"/>
              </a:lnSpc>
            </a:pPr>
            <a:r>
              <a:rPr lang="es-MX" sz="5000" b="0" i="0" dirty="0">
                <a:effectLst/>
                <a:latin typeface="Arial" panose="020B0604020202020204" pitchFamily="34" charset="0"/>
              </a:rPr>
              <a:t>En </a:t>
            </a:r>
            <a:r>
              <a:rPr lang="es-MX" sz="5000" b="0" i="0" u="none" strike="noStrike" dirty="0">
                <a:effectLst/>
                <a:latin typeface="Arial" panose="020B0604020202020204" pitchFamily="34" charset="0"/>
              </a:rPr>
              <a:t>1719</a:t>
            </a:r>
            <a:r>
              <a:rPr lang="es-MX" sz="5000" b="0" i="0" dirty="0">
                <a:effectLst/>
                <a:latin typeface="Arial" panose="020B0604020202020204" pitchFamily="34" charset="0"/>
              </a:rPr>
              <a:t>, el zar </a:t>
            </a:r>
            <a:r>
              <a:rPr lang="es-MX" sz="5000" b="0" i="0" u="none" strike="noStrike" dirty="0">
                <a:effectLst/>
                <a:latin typeface="Arial" panose="020B0604020202020204" pitchFamily="34" charset="0"/>
              </a:rPr>
              <a:t>Pedro "el Grande"</a:t>
            </a:r>
            <a:r>
              <a:rPr lang="es-MX" sz="5000" b="0" i="0" dirty="0">
                <a:effectLst/>
                <a:latin typeface="Arial" panose="020B0604020202020204" pitchFamily="34" charset="0"/>
              </a:rPr>
              <a:t> fundó la primera versión de lo que hoy conocemos como el Fondo de Diamantes de </a:t>
            </a:r>
            <a:r>
              <a:rPr lang="es-MX" sz="5000" b="0" i="0" u="none" strike="noStrike" dirty="0">
                <a:effectLst/>
                <a:latin typeface="Arial" panose="020B0604020202020204" pitchFamily="34" charset="0"/>
              </a:rPr>
              <a:t>Rusia</a:t>
            </a:r>
            <a:r>
              <a:rPr lang="es-MX" sz="5000" b="0" i="0" dirty="0">
                <a:effectLst/>
                <a:latin typeface="Arial" panose="020B0604020202020204" pitchFamily="34" charset="0"/>
              </a:rPr>
              <a:t>. Pedro había visitado otras naciones europeas, y había introducido muchas innovaciones a Rusia, una de las cuales fue la creación de un fondo permanente (</a:t>
            </a:r>
            <a:r>
              <a:rPr lang="es-MX" sz="5000" b="0" i="0" dirty="0" err="1">
                <a:effectLst/>
                <a:latin typeface="Arial" panose="020B0604020202020204" pitchFamily="34" charset="0"/>
              </a:rPr>
              <a:t>фонд</a:t>
            </a:r>
            <a:r>
              <a:rPr lang="es-MX" sz="5000" b="0" i="0" dirty="0">
                <a:effectLst/>
                <a:latin typeface="Arial" panose="020B0604020202020204" pitchFamily="34" charset="0"/>
              </a:rPr>
              <a:t>) para albergar una colección de joyas que no pertenecían a la familia </a:t>
            </a:r>
            <a:r>
              <a:rPr lang="es-MX" sz="5000" b="0" i="0" dirty="0" err="1">
                <a:effectLst/>
                <a:latin typeface="Arial" panose="020B0604020202020204" pitchFamily="34" charset="0"/>
              </a:rPr>
              <a:t>Románov</a:t>
            </a:r>
            <a:r>
              <a:rPr lang="es-MX" sz="5000" b="0" i="0" dirty="0">
                <a:effectLst/>
                <a:latin typeface="Arial" panose="020B0604020202020204" pitchFamily="34" charset="0"/>
              </a:rPr>
              <a:t>, sino al Estado ruso. Pedro colocó todas las regalías en este fondo y declaró que el tesoro era inviolable, y no podía ser alterado, vendido o regalado - y también decretó que cada emperador o emperatriz debía dejar un cierto número de piezas adquiridas durante su reinado al Estado, para la gloria permanente del </a:t>
            </a:r>
            <a:r>
              <a:rPr lang="es-MX" sz="5000" b="0" i="0" u="none" strike="noStrike" dirty="0">
                <a:effectLst/>
                <a:latin typeface="Arial" panose="020B0604020202020204" pitchFamily="34" charset="0"/>
              </a:rPr>
              <a:t>Imperio ruso</a:t>
            </a:r>
            <a:r>
              <a:rPr lang="es-MX" sz="5000" b="0" i="0" dirty="0">
                <a:effectLst/>
                <a:latin typeface="Arial" panose="020B0604020202020204" pitchFamily="34" charset="0"/>
              </a:rPr>
              <a:t>.</a:t>
            </a:r>
          </a:p>
          <a:p>
            <a:pPr>
              <a:lnSpc>
                <a:spcPct val="90000"/>
              </a:lnSpc>
            </a:pPr>
            <a:endParaRPr lang="es-MX" sz="1400" dirty="0"/>
          </a:p>
        </p:txBody>
      </p:sp>
      <p:pic>
        <p:nvPicPr>
          <p:cNvPr id="2050" name="Picture 2" descr="Pin en Tiaras,Diadems and Crowns">
            <a:extLst>
              <a:ext uri="{FF2B5EF4-FFF2-40B4-BE49-F238E27FC236}">
                <a16:creationId xmlns:a16="http://schemas.microsoft.com/office/drawing/2014/main" id="{5C4471A5-C889-455D-BDD4-71255815BE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989255" y="1931652"/>
            <a:ext cx="3024554" cy="2926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2130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9" name="Rectangle 8">
            <a:extLst>
              <a:ext uri="{FF2B5EF4-FFF2-40B4-BE49-F238E27FC236}">
                <a16:creationId xmlns:a16="http://schemas.microsoft.com/office/drawing/2014/main" id="{1BE7BD64-C268-4BE6-8D67-F5DD171F0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D6C6E9A-567D-4054-B920-2E1BAF6D24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rcRect/>
          <a:stretch>
            <a:fillRect/>
          </a:stretch>
        </p:blipFill>
        <p:spPr>
          <a:xfrm>
            <a:off x="1" y="0"/>
            <a:ext cx="9676190" cy="5442857"/>
          </a:xfrm>
          <a:custGeom>
            <a:avLst/>
            <a:gdLst>
              <a:gd name="connsiteX0" fmla="*/ 0 w 9676190"/>
              <a:gd name="connsiteY0" fmla="*/ 0 h 5442857"/>
              <a:gd name="connsiteX1" fmla="*/ 9676190 w 9676190"/>
              <a:gd name="connsiteY1" fmla="*/ 0 h 5442857"/>
              <a:gd name="connsiteX2" fmla="*/ 9676190 w 9676190"/>
              <a:gd name="connsiteY2" fmla="*/ 5442857 h 5442857"/>
              <a:gd name="connsiteX3" fmla="*/ 1890711 w 9676190"/>
              <a:gd name="connsiteY3" fmla="*/ 5442857 h 5442857"/>
              <a:gd name="connsiteX4" fmla="*/ 1883227 w 9676190"/>
              <a:gd name="connsiteY4" fmla="*/ 5203371 h 5442857"/>
              <a:gd name="connsiteX5" fmla="*/ 1872341 w 9676190"/>
              <a:gd name="connsiteY5" fmla="*/ 5170714 h 5442857"/>
              <a:gd name="connsiteX6" fmla="*/ 1828798 w 9676190"/>
              <a:gd name="connsiteY6" fmla="*/ 5116285 h 5442857"/>
              <a:gd name="connsiteX7" fmla="*/ 1796141 w 9676190"/>
              <a:gd name="connsiteY7" fmla="*/ 4953000 h 5442857"/>
              <a:gd name="connsiteX8" fmla="*/ 1817912 w 9676190"/>
              <a:gd name="connsiteY8" fmla="*/ 4909457 h 5442857"/>
              <a:gd name="connsiteX9" fmla="*/ 1741712 w 9676190"/>
              <a:gd name="connsiteY9" fmla="*/ 4789714 h 5442857"/>
              <a:gd name="connsiteX10" fmla="*/ 1730827 w 9676190"/>
              <a:gd name="connsiteY10" fmla="*/ 4757057 h 5442857"/>
              <a:gd name="connsiteX11" fmla="*/ 1687284 w 9676190"/>
              <a:gd name="connsiteY11" fmla="*/ 4702628 h 5442857"/>
              <a:gd name="connsiteX12" fmla="*/ 1632855 w 9676190"/>
              <a:gd name="connsiteY12" fmla="*/ 4593771 h 5442857"/>
              <a:gd name="connsiteX13" fmla="*/ 1600198 w 9676190"/>
              <a:gd name="connsiteY13" fmla="*/ 4572000 h 5442857"/>
              <a:gd name="connsiteX14" fmla="*/ 1578427 w 9676190"/>
              <a:gd name="connsiteY14" fmla="*/ 4550228 h 5442857"/>
              <a:gd name="connsiteX15" fmla="*/ 1556655 w 9676190"/>
              <a:gd name="connsiteY15" fmla="*/ 4517571 h 5442857"/>
              <a:gd name="connsiteX16" fmla="*/ 1523998 w 9676190"/>
              <a:gd name="connsiteY16" fmla="*/ 4506685 h 5442857"/>
              <a:gd name="connsiteX17" fmla="*/ 1491341 w 9676190"/>
              <a:gd name="connsiteY17" fmla="*/ 4484914 h 5442857"/>
              <a:gd name="connsiteX18" fmla="*/ 1415141 w 9676190"/>
              <a:gd name="connsiteY18" fmla="*/ 4463143 h 5442857"/>
              <a:gd name="connsiteX19" fmla="*/ 1349827 w 9676190"/>
              <a:gd name="connsiteY19" fmla="*/ 4397828 h 5442857"/>
              <a:gd name="connsiteX20" fmla="*/ 1328055 w 9676190"/>
              <a:gd name="connsiteY20" fmla="*/ 4376057 h 5442857"/>
              <a:gd name="connsiteX21" fmla="*/ 1295398 w 9676190"/>
              <a:gd name="connsiteY21" fmla="*/ 4354285 h 5442857"/>
              <a:gd name="connsiteX22" fmla="*/ 1262741 w 9676190"/>
              <a:gd name="connsiteY22" fmla="*/ 4321628 h 5442857"/>
              <a:gd name="connsiteX23" fmla="*/ 1197427 w 9676190"/>
              <a:gd name="connsiteY23" fmla="*/ 4299857 h 5442857"/>
              <a:gd name="connsiteX24" fmla="*/ 1153884 w 9676190"/>
              <a:gd name="connsiteY24" fmla="*/ 4288971 h 5442857"/>
              <a:gd name="connsiteX25" fmla="*/ 1088570 w 9676190"/>
              <a:gd name="connsiteY25" fmla="*/ 4267200 h 5442857"/>
              <a:gd name="connsiteX26" fmla="*/ 1023255 w 9676190"/>
              <a:gd name="connsiteY26" fmla="*/ 4223657 h 5442857"/>
              <a:gd name="connsiteX27" fmla="*/ 1001484 w 9676190"/>
              <a:gd name="connsiteY27" fmla="*/ 4201885 h 5442857"/>
              <a:gd name="connsiteX28" fmla="*/ 947055 w 9676190"/>
              <a:gd name="connsiteY28" fmla="*/ 4191000 h 5442857"/>
              <a:gd name="connsiteX29" fmla="*/ 903512 w 9676190"/>
              <a:gd name="connsiteY29" fmla="*/ 4180114 h 5442857"/>
              <a:gd name="connsiteX30" fmla="*/ 870855 w 9676190"/>
              <a:gd name="connsiteY30" fmla="*/ 4158343 h 5442857"/>
              <a:gd name="connsiteX31" fmla="*/ 805541 w 9676190"/>
              <a:gd name="connsiteY31" fmla="*/ 4136571 h 5442857"/>
              <a:gd name="connsiteX32" fmla="*/ 772884 w 9676190"/>
              <a:gd name="connsiteY32" fmla="*/ 4125685 h 5442857"/>
              <a:gd name="connsiteX33" fmla="*/ 707570 w 9676190"/>
              <a:gd name="connsiteY33" fmla="*/ 4103914 h 5442857"/>
              <a:gd name="connsiteX34" fmla="*/ 674912 w 9676190"/>
              <a:gd name="connsiteY34" fmla="*/ 4093028 h 5442857"/>
              <a:gd name="connsiteX35" fmla="*/ 631370 w 9676190"/>
              <a:gd name="connsiteY35" fmla="*/ 4082143 h 5442857"/>
              <a:gd name="connsiteX36" fmla="*/ 359227 w 9676190"/>
              <a:gd name="connsiteY36" fmla="*/ 4093028 h 5442857"/>
              <a:gd name="connsiteX37" fmla="*/ 293912 w 9676190"/>
              <a:gd name="connsiteY37" fmla="*/ 4136571 h 5442857"/>
              <a:gd name="connsiteX38" fmla="*/ 217712 w 9676190"/>
              <a:gd name="connsiteY38" fmla="*/ 4158343 h 5442857"/>
              <a:gd name="connsiteX39" fmla="*/ 185055 w 9676190"/>
              <a:gd name="connsiteY39" fmla="*/ 4180114 h 5442857"/>
              <a:gd name="connsiteX40" fmla="*/ 141512 w 9676190"/>
              <a:gd name="connsiteY40" fmla="*/ 4201885 h 5442857"/>
              <a:gd name="connsiteX41" fmla="*/ 119741 w 9676190"/>
              <a:gd name="connsiteY41" fmla="*/ 4223657 h 5442857"/>
              <a:gd name="connsiteX42" fmla="*/ 87084 w 9676190"/>
              <a:gd name="connsiteY42" fmla="*/ 4234543 h 5442857"/>
              <a:gd name="connsiteX43" fmla="*/ 10884 w 9676190"/>
              <a:gd name="connsiteY43" fmla="*/ 4278085 h 5442857"/>
              <a:gd name="connsiteX44" fmla="*/ 0 w 9676190"/>
              <a:gd name="connsiteY44" fmla="*/ 4287781 h 5442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9676190" h="5442857">
                <a:moveTo>
                  <a:pt x="0" y="0"/>
                </a:moveTo>
                <a:lnTo>
                  <a:pt x="9676190" y="0"/>
                </a:lnTo>
                <a:lnTo>
                  <a:pt x="9676190" y="5442857"/>
                </a:lnTo>
                <a:lnTo>
                  <a:pt x="1890711" y="5442857"/>
                </a:lnTo>
                <a:lnTo>
                  <a:pt x="1883227" y="5203371"/>
                </a:lnTo>
                <a:cubicBezTo>
                  <a:pt x="1882572" y="5191915"/>
                  <a:pt x="1877473" y="5180977"/>
                  <a:pt x="1872341" y="5170714"/>
                </a:cubicBezTo>
                <a:cubicBezTo>
                  <a:pt x="1858608" y="5143249"/>
                  <a:pt x="1849049" y="5136536"/>
                  <a:pt x="1828798" y="5116285"/>
                </a:cubicBezTo>
                <a:cubicBezTo>
                  <a:pt x="1791950" y="5005739"/>
                  <a:pt x="1816272" y="5093911"/>
                  <a:pt x="1796141" y="4953000"/>
                </a:cubicBezTo>
                <a:cubicBezTo>
                  <a:pt x="1793524" y="4934684"/>
                  <a:pt x="1814283" y="4916714"/>
                  <a:pt x="1817912" y="4909457"/>
                </a:cubicBezTo>
                <a:cubicBezTo>
                  <a:pt x="1792512" y="4869543"/>
                  <a:pt x="1756672" y="4834597"/>
                  <a:pt x="1741712" y="4789714"/>
                </a:cubicBezTo>
                <a:cubicBezTo>
                  <a:pt x="1738084" y="4778828"/>
                  <a:pt x="1735959" y="4767320"/>
                  <a:pt x="1730827" y="4757057"/>
                </a:cubicBezTo>
                <a:cubicBezTo>
                  <a:pt x="1717096" y="4729596"/>
                  <a:pt x="1707532" y="4722877"/>
                  <a:pt x="1687284" y="4702628"/>
                </a:cubicBezTo>
                <a:cubicBezTo>
                  <a:pt x="1677462" y="4663342"/>
                  <a:pt x="1671736" y="4619691"/>
                  <a:pt x="1632855" y="4593771"/>
                </a:cubicBezTo>
                <a:cubicBezTo>
                  <a:pt x="1621969" y="4586514"/>
                  <a:pt x="1610414" y="4580173"/>
                  <a:pt x="1600198" y="4572000"/>
                </a:cubicBezTo>
                <a:cubicBezTo>
                  <a:pt x="1592184" y="4565589"/>
                  <a:pt x="1584838" y="4558242"/>
                  <a:pt x="1578427" y="4550228"/>
                </a:cubicBezTo>
                <a:cubicBezTo>
                  <a:pt x="1570254" y="4540012"/>
                  <a:pt x="1566871" y="4525744"/>
                  <a:pt x="1556655" y="4517571"/>
                </a:cubicBezTo>
                <a:cubicBezTo>
                  <a:pt x="1547695" y="4510403"/>
                  <a:pt x="1534261" y="4511817"/>
                  <a:pt x="1523998" y="4506685"/>
                </a:cubicBezTo>
                <a:cubicBezTo>
                  <a:pt x="1512296" y="4500834"/>
                  <a:pt x="1503043" y="4490765"/>
                  <a:pt x="1491341" y="4484914"/>
                </a:cubicBezTo>
                <a:cubicBezTo>
                  <a:pt x="1475720" y="4477104"/>
                  <a:pt x="1429098" y="4466632"/>
                  <a:pt x="1415141" y="4463143"/>
                </a:cubicBezTo>
                <a:lnTo>
                  <a:pt x="1349827" y="4397828"/>
                </a:lnTo>
                <a:cubicBezTo>
                  <a:pt x="1342570" y="4390571"/>
                  <a:pt x="1336594" y="4381750"/>
                  <a:pt x="1328055" y="4376057"/>
                </a:cubicBezTo>
                <a:cubicBezTo>
                  <a:pt x="1317169" y="4368800"/>
                  <a:pt x="1305449" y="4362661"/>
                  <a:pt x="1295398" y="4354285"/>
                </a:cubicBezTo>
                <a:cubicBezTo>
                  <a:pt x="1283572" y="4344430"/>
                  <a:pt x="1276198" y="4329104"/>
                  <a:pt x="1262741" y="4321628"/>
                </a:cubicBezTo>
                <a:cubicBezTo>
                  <a:pt x="1242680" y="4310483"/>
                  <a:pt x="1219691" y="4305423"/>
                  <a:pt x="1197427" y="4299857"/>
                </a:cubicBezTo>
                <a:cubicBezTo>
                  <a:pt x="1182913" y="4296228"/>
                  <a:pt x="1168214" y="4293270"/>
                  <a:pt x="1153884" y="4288971"/>
                </a:cubicBezTo>
                <a:cubicBezTo>
                  <a:pt x="1131903" y="4282377"/>
                  <a:pt x="1088570" y="4267200"/>
                  <a:pt x="1088570" y="4267200"/>
                </a:cubicBezTo>
                <a:cubicBezTo>
                  <a:pt x="1066798" y="4252686"/>
                  <a:pt x="1041757" y="4242160"/>
                  <a:pt x="1023255" y="4223657"/>
                </a:cubicBezTo>
                <a:cubicBezTo>
                  <a:pt x="1015998" y="4216400"/>
                  <a:pt x="1010917" y="4205928"/>
                  <a:pt x="1001484" y="4201885"/>
                </a:cubicBezTo>
                <a:cubicBezTo>
                  <a:pt x="984478" y="4194597"/>
                  <a:pt x="965117" y="4195014"/>
                  <a:pt x="947055" y="4191000"/>
                </a:cubicBezTo>
                <a:cubicBezTo>
                  <a:pt x="932450" y="4187755"/>
                  <a:pt x="918026" y="4183743"/>
                  <a:pt x="903512" y="4180114"/>
                </a:cubicBezTo>
                <a:cubicBezTo>
                  <a:pt x="892626" y="4172857"/>
                  <a:pt x="882810" y="4163656"/>
                  <a:pt x="870855" y="4158343"/>
                </a:cubicBezTo>
                <a:cubicBezTo>
                  <a:pt x="849884" y="4149022"/>
                  <a:pt x="827312" y="4143828"/>
                  <a:pt x="805541" y="4136571"/>
                </a:cubicBezTo>
                <a:lnTo>
                  <a:pt x="772884" y="4125685"/>
                </a:lnTo>
                <a:lnTo>
                  <a:pt x="707570" y="4103914"/>
                </a:lnTo>
                <a:cubicBezTo>
                  <a:pt x="696684" y="4100285"/>
                  <a:pt x="686044" y="4095811"/>
                  <a:pt x="674912" y="4093028"/>
                </a:cubicBezTo>
                <a:lnTo>
                  <a:pt x="631370" y="4082143"/>
                </a:lnTo>
                <a:cubicBezTo>
                  <a:pt x="540656" y="4085771"/>
                  <a:pt x="448856" y="4078572"/>
                  <a:pt x="359227" y="4093028"/>
                </a:cubicBezTo>
                <a:cubicBezTo>
                  <a:pt x="333395" y="4097194"/>
                  <a:pt x="318735" y="4128296"/>
                  <a:pt x="293912" y="4136571"/>
                </a:cubicBezTo>
                <a:cubicBezTo>
                  <a:pt x="247062" y="4152188"/>
                  <a:pt x="272387" y="4144674"/>
                  <a:pt x="217712" y="4158343"/>
                </a:cubicBezTo>
                <a:cubicBezTo>
                  <a:pt x="206826" y="4165600"/>
                  <a:pt x="196414" y="4173623"/>
                  <a:pt x="185055" y="4180114"/>
                </a:cubicBezTo>
                <a:cubicBezTo>
                  <a:pt x="170966" y="4188165"/>
                  <a:pt x="155014" y="4192884"/>
                  <a:pt x="141512" y="4201885"/>
                </a:cubicBezTo>
                <a:cubicBezTo>
                  <a:pt x="132973" y="4207578"/>
                  <a:pt x="128542" y="4218376"/>
                  <a:pt x="119741" y="4223657"/>
                </a:cubicBezTo>
                <a:cubicBezTo>
                  <a:pt x="109902" y="4229561"/>
                  <a:pt x="97631" y="4230023"/>
                  <a:pt x="87084" y="4234543"/>
                </a:cubicBezTo>
                <a:cubicBezTo>
                  <a:pt x="63016" y="4244858"/>
                  <a:pt x="31908" y="4261266"/>
                  <a:pt x="10884" y="4278085"/>
                </a:cubicBezTo>
                <a:lnTo>
                  <a:pt x="0" y="4287781"/>
                </a:lnTo>
                <a:close/>
              </a:path>
            </a:pathLst>
          </a:custGeom>
        </p:spPr>
      </p:pic>
      <p:pic>
        <p:nvPicPr>
          <p:cNvPr id="13" name="Picture 12">
            <a:extLst>
              <a:ext uri="{FF2B5EF4-FFF2-40B4-BE49-F238E27FC236}">
                <a16:creationId xmlns:a16="http://schemas.microsoft.com/office/drawing/2014/main" id="{94164FB2-EFB1-4531-A8F4-DD77A03E2C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72342" r="78777"/>
          <a:stretch/>
        </p:blipFill>
        <p:spPr>
          <a:xfrm>
            <a:off x="0" y="5352597"/>
            <a:ext cx="2053566" cy="1505403"/>
          </a:xfrm>
          <a:custGeom>
            <a:avLst/>
            <a:gdLst>
              <a:gd name="connsiteX0" fmla="*/ 1355645 w 2053566"/>
              <a:gd name="connsiteY0" fmla="*/ 0 h 1505403"/>
              <a:gd name="connsiteX1" fmla="*/ 2053566 w 2053566"/>
              <a:gd name="connsiteY1" fmla="*/ 0 h 1505403"/>
              <a:gd name="connsiteX2" fmla="*/ 2053566 w 2053566"/>
              <a:gd name="connsiteY2" fmla="*/ 500084 h 1505403"/>
              <a:gd name="connsiteX3" fmla="*/ 2046514 w 2053566"/>
              <a:gd name="connsiteY3" fmla="*/ 493032 h 1505403"/>
              <a:gd name="connsiteX4" fmla="*/ 2002971 w 2053566"/>
              <a:gd name="connsiteY4" fmla="*/ 438603 h 1505403"/>
              <a:gd name="connsiteX5" fmla="*/ 1970314 w 2053566"/>
              <a:gd name="connsiteY5" fmla="*/ 416832 h 1505403"/>
              <a:gd name="connsiteX6" fmla="*/ 1926771 w 2053566"/>
              <a:gd name="connsiteY6" fmla="*/ 373289 h 1505403"/>
              <a:gd name="connsiteX7" fmla="*/ 1905000 w 2053566"/>
              <a:gd name="connsiteY7" fmla="*/ 351517 h 1505403"/>
              <a:gd name="connsiteX8" fmla="*/ 1839686 w 2053566"/>
              <a:gd name="connsiteY8" fmla="*/ 307974 h 1505403"/>
              <a:gd name="connsiteX9" fmla="*/ 1774371 w 2053566"/>
              <a:gd name="connsiteY9" fmla="*/ 286203 h 1505403"/>
              <a:gd name="connsiteX10" fmla="*/ 1741714 w 2053566"/>
              <a:gd name="connsiteY10" fmla="*/ 264432 h 1505403"/>
              <a:gd name="connsiteX11" fmla="*/ 1676400 w 2053566"/>
              <a:gd name="connsiteY11" fmla="*/ 242660 h 1505403"/>
              <a:gd name="connsiteX12" fmla="*/ 1643743 w 2053566"/>
              <a:gd name="connsiteY12" fmla="*/ 210003 h 1505403"/>
              <a:gd name="connsiteX13" fmla="*/ 1600200 w 2053566"/>
              <a:gd name="connsiteY13" fmla="*/ 199117 h 1505403"/>
              <a:gd name="connsiteX14" fmla="*/ 1578429 w 2053566"/>
              <a:gd name="connsiteY14" fmla="*/ 155574 h 1505403"/>
              <a:gd name="connsiteX15" fmla="*/ 1502229 w 2053566"/>
              <a:gd name="connsiteY15" fmla="*/ 90260 h 1505403"/>
              <a:gd name="connsiteX16" fmla="*/ 1436914 w 2053566"/>
              <a:gd name="connsiteY16" fmla="*/ 46717 h 1505403"/>
              <a:gd name="connsiteX17" fmla="*/ 1404257 w 2053566"/>
              <a:gd name="connsiteY17" fmla="*/ 24946 h 1505403"/>
              <a:gd name="connsiteX18" fmla="*/ 1360714 w 2053566"/>
              <a:gd name="connsiteY18" fmla="*/ 3174 h 1505403"/>
              <a:gd name="connsiteX19" fmla="*/ 0 w 2053566"/>
              <a:gd name="connsiteY19" fmla="*/ 0 h 1505403"/>
              <a:gd name="connsiteX20" fmla="*/ 614898 w 2053566"/>
              <a:gd name="connsiteY20" fmla="*/ 0 h 1505403"/>
              <a:gd name="connsiteX21" fmla="*/ 620486 w 2053566"/>
              <a:gd name="connsiteY21" fmla="*/ 35832 h 1505403"/>
              <a:gd name="connsiteX22" fmla="*/ 685800 w 2053566"/>
              <a:gd name="connsiteY22" fmla="*/ 101146 h 1505403"/>
              <a:gd name="connsiteX23" fmla="*/ 718457 w 2053566"/>
              <a:gd name="connsiteY23" fmla="*/ 122917 h 1505403"/>
              <a:gd name="connsiteX24" fmla="*/ 762000 w 2053566"/>
              <a:gd name="connsiteY24" fmla="*/ 133803 h 1505403"/>
              <a:gd name="connsiteX25" fmla="*/ 794657 w 2053566"/>
              <a:gd name="connsiteY25" fmla="*/ 144689 h 1505403"/>
              <a:gd name="connsiteX26" fmla="*/ 838200 w 2053566"/>
              <a:gd name="connsiteY26" fmla="*/ 155574 h 1505403"/>
              <a:gd name="connsiteX27" fmla="*/ 903514 w 2053566"/>
              <a:gd name="connsiteY27" fmla="*/ 177346 h 1505403"/>
              <a:gd name="connsiteX28" fmla="*/ 968829 w 2053566"/>
              <a:gd name="connsiteY28" fmla="*/ 210003 h 1505403"/>
              <a:gd name="connsiteX29" fmla="*/ 1012371 w 2053566"/>
              <a:gd name="connsiteY29" fmla="*/ 242660 h 1505403"/>
              <a:gd name="connsiteX30" fmla="*/ 1045029 w 2053566"/>
              <a:gd name="connsiteY30" fmla="*/ 253546 h 1505403"/>
              <a:gd name="connsiteX31" fmla="*/ 1077686 w 2053566"/>
              <a:gd name="connsiteY31" fmla="*/ 286203 h 1505403"/>
              <a:gd name="connsiteX32" fmla="*/ 1110343 w 2053566"/>
              <a:gd name="connsiteY32" fmla="*/ 297089 h 1505403"/>
              <a:gd name="connsiteX33" fmla="*/ 1175657 w 2053566"/>
              <a:gd name="connsiteY33" fmla="*/ 340632 h 1505403"/>
              <a:gd name="connsiteX34" fmla="*/ 1208314 w 2053566"/>
              <a:gd name="connsiteY34" fmla="*/ 362403 h 1505403"/>
              <a:gd name="connsiteX35" fmla="*/ 1284514 w 2053566"/>
              <a:gd name="connsiteY35" fmla="*/ 384174 h 1505403"/>
              <a:gd name="connsiteX36" fmla="*/ 1317171 w 2053566"/>
              <a:gd name="connsiteY36" fmla="*/ 405946 h 1505403"/>
              <a:gd name="connsiteX37" fmla="*/ 1382486 w 2053566"/>
              <a:gd name="connsiteY37" fmla="*/ 427717 h 1505403"/>
              <a:gd name="connsiteX38" fmla="*/ 1436914 w 2053566"/>
              <a:gd name="connsiteY38" fmla="*/ 471260 h 1505403"/>
              <a:gd name="connsiteX39" fmla="*/ 1458686 w 2053566"/>
              <a:gd name="connsiteY39" fmla="*/ 493032 h 1505403"/>
              <a:gd name="connsiteX40" fmla="*/ 1524000 w 2053566"/>
              <a:gd name="connsiteY40" fmla="*/ 514803 h 1505403"/>
              <a:gd name="connsiteX41" fmla="*/ 1578429 w 2053566"/>
              <a:gd name="connsiteY41" fmla="*/ 569232 h 1505403"/>
              <a:gd name="connsiteX42" fmla="*/ 1611086 w 2053566"/>
              <a:gd name="connsiteY42" fmla="*/ 601889 h 1505403"/>
              <a:gd name="connsiteX43" fmla="*/ 1687286 w 2053566"/>
              <a:gd name="connsiteY43" fmla="*/ 667203 h 1505403"/>
              <a:gd name="connsiteX44" fmla="*/ 1763486 w 2053566"/>
              <a:gd name="connsiteY44" fmla="*/ 743403 h 1505403"/>
              <a:gd name="connsiteX45" fmla="*/ 1796143 w 2053566"/>
              <a:gd name="connsiteY45" fmla="*/ 776060 h 1505403"/>
              <a:gd name="connsiteX46" fmla="*/ 1817914 w 2053566"/>
              <a:gd name="connsiteY46" fmla="*/ 797832 h 1505403"/>
              <a:gd name="connsiteX47" fmla="*/ 1883229 w 2053566"/>
              <a:gd name="connsiteY47" fmla="*/ 841374 h 1505403"/>
              <a:gd name="connsiteX48" fmla="*/ 1915886 w 2053566"/>
              <a:gd name="connsiteY48" fmla="*/ 863146 h 1505403"/>
              <a:gd name="connsiteX49" fmla="*/ 1948543 w 2053566"/>
              <a:gd name="connsiteY49" fmla="*/ 895803 h 1505403"/>
              <a:gd name="connsiteX50" fmla="*/ 1992086 w 2053566"/>
              <a:gd name="connsiteY50" fmla="*/ 906689 h 1505403"/>
              <a:gd name="connsiteX51" fmla="*/ 2024743 w 2053566"/>
              <a:gd name="connsiteY51" fmla="*/ 917574 h 1505403"/>
              <a:gd name="connsiteX52" fmla="*/ 2053566 w 2053566"/>
              <a:gd name="connsiteY52" fmla="*/ 925251 h 1505403"/>
              <a:gd name="connsiteX53" fmla="*/ 2053566 w 2053566"/>
              <a:gd name="connsiteY53" fmla="*/ 1505403 h 1505403"/>
              <a:gd name="connsiteX54" fmla="*/ 0 w 2053566"/>
              <a:gd name="connsiteY54" fmla="*/ 1505403 h 15054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053566" h="1505403">
                <a:moveTo>
                  <a:pt x="1355645" y="0"/>
                </a:moveTo>
                <a:lnTo>
                  <a:pt x="2053566" y="0"/>
                </a:lnTo>
                <a:lnTo>
                  <a:pt x="2053566" y="500084"/>
                </a:lnTo>
                <a:lnTo>
                  <a:pt x="2046514" y="493032"/>
                </a:lnTo>
                <a:cubicBezTo>
                  <a:pt x="2021363" y="461593"/>
                  <a:pt x="2032180" y="461970"/>
                  <a:pt x="2002971" y="438603"/>
                </a:cubicBezTo>
                <a:cubicBezTo>
                  <a:pt x="1992755" y="430430"/>
                  <a:pt x="1980247" y="425346"/>
                  <a:pt x="1970314" y="416832"/>
                </a:cubicBezTo>
                <a:cubicBezTo>
                  <a:pt x="1954729" y="403474"/>
                  <a:pt x="1941285" y="387803"/>
                  <a:pt x="1926771" y="373289"/>
                </a:cubicBezTo>
                <a:cubicBezTo>
                  <a:pt x="1919514" y="366032"/>
                  <a:pt x="1913539" y="357210"/>
                  <a:pt x="1905000" y="351517"/>
                </a:cubicBezTo>
                <a:cubicBezTo>
                  <a:pt x="1883229" y="337003"/>
                  <a:pt x="1864509" y="316248"/>
                  <a:pt x="1839686" y="307974"/>
                </a:cubicBezTo>
                <a:cubicBezTo>
                  <a:pt x="1817914" y="300717"/>
                  <a:pt x="1793466" y="298933"/>
                  <a:pt x="1774371" y="286203"/>
                </a:cubicBezTo>
                <a:cubicBezTo>
                  <a:pt x="1763485" y="278946"/>
                  <a:pt x="1753669" y="269745"/>
                  <a:pt x="1741714" y="264432"/>
                </a:cubicBezTo>
                <a:cubicBezTo>
                  <a:pt x="1720743" y="255111"/>
                  <a:pt x="1676400" y="242660"/>
                  <a:pt x="1676400" y="242660"/>
                </a:cubicBezTo>
                <a:cubicBezTo>
                  <a:pt x="1665514" y="231774"/>
                  <a:pt x="1657109" y="217641"/>
                  <a:pt x="1643743" y="210003"/>
                </a:cubicBezTo>
                <a:cubicBezTo>
                  <a:pt x="1630753" y="202580"/>
                  <a:pt x="1614393" y="203848"/>
                  <a:pt x="1600200" y="199117"/>
                </a:cubicBezTo>
                <a:cubicBezTo>
                  <a:pt x="1592503" y="196551"/>
                  <a:pt x="1582058" y="162831"/>
                  <a:pt x="1578429" y="155574"/>
                </a:cubicBezTo>
                <a:cubicBezTo>
                  <a:pt x="1553029" y="133803"/>
                  <a:pt x="1528745" y="110657"/>
                  <a:pt x="1502229" y="90260"/>
                </a:cubicBezTo>
                <a:cubicBezTo>
                  <a:pt x="1481489" y="74306"/>
                  <a:pt x="1458686" y="61231"/>
                  <a:pt x="1436914" y="46717"/>
                </a:cubicBezTo>
                <a:cubicBezTo>
                  <a:pt x="1426028" y="39460"/>
                  <a:pt x="1415959" y="30797"/>
                  <a:pt x="1404257" y="24946"/>
                </a:cubicBezTo>
                <a:cubicBezTo>
                  <a:pt x="1389743" y="17689"/>
                  <a:pt x="1374803" y="11225"/>
                  <a:pt x="1360714" y="3174"/>
                </a:cubicBezTo>
                <a:close/>
                <a:moveTo>
                  <a:pt x="0" y="0"/>
                </a:moveTo>
                <a:lnTo>
                  <a:pt x="614898" y="0"/>
                </a:lnTo>
                <a:lnTo>
                  <a:pt x="620486" y="35832"/>
                </a:lnTo>
                <a:cubicBezTo>
                  <a:pt x="631645" y="64528"/>
                  <a:pt x="660182" y="84067"/>
                  <a:pt x="685800" y="101146"/>
                </a:cubicBezTo>
                <a:cubicBezTo>
                  <a:pt x="696686" y="108403"/>
                  <a:pt x="706432" y="117763"/>
                  <a:pt x="718457" y="122917"/>
                </a:cubicBezTo>
                <a:cubicBezTo>
                  <a:pt x="732208" y="128810"/>
                  <a:pt x="747615" y="129693"/>
                  <a:pt x="762000" y="133803"/>
                </a:cubicBezTo>
                <a:cubicBezTo>
                  <a:pt x="773033" y="136955"/>
                  <a:pt x="783624" y="141537"/>
                  <a:pt x="794657" y="144689"/>
                </a:cubicBezTo>
                <a:cubicBezTo>
                  <a:pt x="809042" y="148799"/>
                  <a:pt x="823870" y="151275"/>
                  <a:pt x="838200" y="155574"/>
                </a:cubicBezTo>
                <a:cubicBezTo>
                  <a:pt x="860181" y="162168"/>
                  <a:pt x="884419" y="164616"/>
                  <a:pt x="903514" y="177346"/>
                </a:cubicBezTo>
                <a:cubicBezTo>
                  <a:pt x="945719" y="205482"/>
                  <a:pt x="923759" y="194980"/>
                  <a:pt x="968829" y="210003"/>
                </a:cubicBezTo>
                <a:cubicBezTo>
                  <a:pt x="983343" y="220889"/>
                  <a:pt x="996619" y="233659"/>
                  <a:pt x="1012371" y="242660"/>
                </a:cubicBezTo>
                <a:cubicBezTo>
                  <a:pt x="1022334" y="248353"/>
                  <a:pt x="1035481" y="247181"/>
                  <a:pt x="1045029" y="253546"/>
                </a:cubicBezTo>
                <a:cubicBezTo>
                  <a:pt x="1057838" y="262085"/>
                  <a:pt x="1064877" y="277664"/>
                  <a:pt x="1077686" y="286203"/>
                </a:cubicBezTo>
                <a:cubicBezTo>
                  <a:pt x="1087233" y="292568"/>
                  <a:pt x="1100312" y="291516"/>
                  <a:pt x="1110343" y="297089"/>
                </a:cubicBezTo>
                <a:cubicBezTo>
                  <a:pt x="1133216" y="309796"/>
                  <a:pt x="1153886" y="326118"/>
                  <a:pt x="1175657" y="340632"/>
                </a:cubicBezTo>
                <a:cubicBezTo>
                  <a:pt x="1186543" y="347889"/>
                  <a:pt x="1195622" y="359230"/>
                  <a:pt x="1208314" y="362403"/>
                </a:cubicBezTo>
                <a:cubicBezTo>
                  <a:pt x="1262989" y="376072"/>
                  <a:pt x="1237664" y="368558"/>
                  <a:pt x="1284514" y="384174"/>
                </a:cubicBezTo>
                <a:cubicBezTo>
                  <a:pt x="1295400" y="391431"/>
                  <a:pt x="1305216" y="400632"/>
                  <a:pt x="1317171" y="405946"/>
                </a:cubicBezTo>
                <a:cubicBezTo>
                  <a:pt x="1338142" y="415267"/>
                  <a:pt x="1382486" y="427717"/>
                  <a:pt x="1382486" y="427717"/>
                </a:cubicBezTo>
                <a:cubicBezTo>
                  <a:pt x="1435049" y="480282"/>
                  <a:pt x="1368259" y="416336"/>
                  <a:pt x="1436914" y="471260"/>
                </a:cubicBezTo>
                <a:cubicBezTo>
                  <a:pt x="1444928" y="477671"/>
                  <a:pt x="1449506" y="488442"/>
                  <a:pt x="1458686" y="493032"/>
                </a:cubicBezTo>
                <a:cubicBezTo>
                  <a:pt x="1479212" y="503295"/>
                  <a:pt x="1524000" y="514803"/>
                  <a:pt x="1524000" y="514803"/>
                </a:cubicBezTo>
                <a:lnTo>
                  <a:pt x="1578429" y="569232"/>
                </a:lnTo>
                <a:cubicBezTo>
                  <a:pt x="1589315" y="580118"/>
                  <a:pt x="1598277" y="593350"/>
                  <a:pt x="1611086" y="601889"/>
                </a:cubicBezTo>
                <a:cubicBezTo>
                  <a:pt x="1660822" y="635046"/>
                  <a:pt x="1634492" y="614409"/>
                  <a:pt x="1687286" y="667203"/>
                </a:cubicBezTo>
                <a:lnTo>
                  <a:pt x="1763486" y="743403"/>
                </a:lnTo>
                <a:lnTo>
                  <a:pt x="1796143" y="776060"/>
                </a:lnTo>
                <a:cubicBezTo>
                  <a:pt x="1803400" y="783317"/>
                  <a:pt x="1809374" y="792139"/>
                  <a:pt x="1817914" y="797832"/>
                </a:cubicBezTo>
                <a:lnTo>
                  <a:pt x="1883229" y="841374"/>
                </a:lnTo>
                <a:cubicBezTo>
                  <a:pt x="1894115" y="848631"/>
                  <a:pt x="1906635" y="853895"/>
                  <a:pt x="1915886" y="863146"/>
                </a:cubicBezTo>
                <a:cubicBezTo>
                  <a:pt x="1926772" y="874032"/>
                  <a:pt x="1935177" y="888165"/>
                  <a:pt x="1948543" y="895803"/>
                </a:cubicBezTo>
                <a:cubicBezTo>
                  <a:pt x="1961533" y="903226"/>
                  <a:pt x="1977701" y="902579"/>
                  <a:pt x="1992086" y="906689"/>
                </a:cubicBezTo>
                <a:cubicBezTo>
                  <a:pt x="2003119" y="909841"/>
                  <a:pt x="2013673" y="914555"/>
                  <a:pt x="2024743" y="917574"/>
                </a:cubicBezTo>
                <a:lnTo>
                  <a:pt x="2053566" y="925251"/>
                </a:lnTo>
                <a:lnTo>
                  <a:pt x="2053566" y="1505403"/>
                </a:lnTo>
                <a:lnTo>
                  <a:pt x="0" y="1505403"/>
                </a:lnTo>
                <a:close/>
              </a:path>
            </a:pathLst>
          </a:custGeom>
        </p:spPr>
      </p:pic>
      <p:pic>
        <p:nvPicPr>
          <p:cNvPr id="15" name="Picture 14">
            <a:extLst>
              <a:ext uri="{FF2B5EF4-FFF2-40B4-BE49-F238E27FC236}">
                <a16:creationId xmlns:a16="http://schemas.microsoft.com/office/drawing/2014/main" id="{0E6BC652-4BE1-478A-BFA7-47149E82F2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4623" r="26442" b="66400"/>
          <a:stretch/>
        </p:blipFill>
        <p:spPr>
          <a:xfrm rot="1800000" flipH="1">
            <a:off x="489857" y="4860000"/>
            <a:ext cx="1806209" cy="876778"/>
          </a:xfrm>
          <a:custGeom>
            <a:avLst/>
            <a:gdLst>
              <a:gd name="connsiteX0" fmla="*/ 527412 w 1806209"/>
              <a:gd name="connsiteY0" fmla="*/ 0 h 876778"/>
              <a:gd name="connsiteX1" fmla="*/ 0 w 1806209"/>
              <a:gd name="connsiteY1" fmla="*/ 0 h 876778"/>
              <a:gd name="connsiteX2" fmla="*/ 0 w 1806209"/>
              <a:gd name="connsiteY2" fmla="*/ 255471 h 876778"/>
              <a:gd name="connsiteX3" fmla="*/ 10065 w 1806209"/>
              <a:gd name="connsiteY3" fmla="*/ 245407 h 876778"/>
              <a:gd name="connsiteX4" fmla="*/ 20951 w 1806209"/>
              <a:gd name="connsiteY4" fmla="*/ 234521 h 876778"/>
              <a:gd name="connsiteX5" fmla="*/ 53608 w 1806209"/>
              <a:gd name="connsiteY5" fmla="*/ 223635 h 876778"/>
              <a:gd name="connsiteX6" fmla="*/ 118922 w 1806209"/>
              <a:gd name="connsiteY6" fmla="*/ 190978 h 876778"/>
              <a:gd name="connsiteX7" fmla="*/ 206008 w 1806209"/>
              <a:gd name="connsiteY7" fmla="*/ 147435 h 876778"/>
              <a:gd name="connsiteX8" fmla="*/ 238665 w 1806209"/>
              <a:gd name="connsiteY8" fmla="*/ 125664 h 876778"/>
              <a:gd name="connsiteX9" fmla="*/ 260436 w 1806209"/>
              <a:gd name="connsiteY9" fmla="*/ 103892 h 876778"/>
              <a:gd name="connsiteX10" fmla="*/ 303979 w 1806209"/>
              <a:gd name="connsiteY10" fmla="*/ 93007 h 876778"/>
              <a:gd name="connsiteX11" fmla="*/ 336636 w 1806209"/>
              <a:gd name="connsiteY11" fmla="*/ 82121 h 876778"/>
              <a:gd name="connsiteX12" fmla="*/ 358408 w 1806209"/>
              <a:gd name="connsiteY12" fmla="*/ 60350 h 876778"/>
              <a:gd name="connsiteX13" fmla="*/ 412836 w 1806209"/>
              <a:gd name="connsiteY13" fmla="*/ 49464 h 876778"/>
              <a:gd name="connsiteX14" fmla="*/ 478151 w 1806209"/>
              <a:gd name="connsiteY14" fmla="*/ 27692 h 876778"/>
              <a:gd name="connsiteX15" fmla="*/ 510808 w 1806209"/>
              <a:gd name="connsiteY15" fmla="*/ 16807 h 876778"/>
              <a:gd name="connsiteX16" fmla="*/ 1806209 w 1806209"/>
              <a:gd name="connsiteY16" fmla="*/ 0 h 876778"/>
              <a:gd name="connsiteX17" fmla="*/ 708134 w 1806209"/>
              <a:gd name="connsiteY17" fmla="*/ 0 h 876778"/>
              <a:gd name="connsiteX18" fmla="*/ 709028 w 1806209"/>
              <a:gd name="connsiteY18" fmla="*/ 1950 h 876778"/>
              <a:gd name="connsiteX19" fmla="*/ 641436 w 1806209"/>
              <a:gd name="connsiteY19" fmla="*/ 71235 h 876778"/>
              <a:gd name="connsiteX20" fmla="*/ 576122 w 1806209"/>
              <a:gd name="connsiteY20" fmla="*/ 114778 h 876778"/>
              <a:gd name="connsiteX21" fmla="*/ 543465 w 1806209"/>
              <a:gd name="connsiteY21" fmla="*/ 125664 h 876778"/>
              <a:gd name="connsiteX22" fmla="*/ 510808 w 1806209"/>
              <a:gd name="connsiteY22" fmla="*/ 147435 h 876778"/>
              <a:gd name="connsiteX23" fmla="*/ 314865 w 1806209"/>
              <a:gd name="connsiteY23" fmla="*/ 169207 h 876778"/>
              <a:gd name="connsiteX24" fmla="*/ 260436 w 1806209"/>
              <a:gd name="connsiteY24" fmla="*/ 212750 h 876778"/>
              <a:gd name="connsiteX25" fmla="*/ 195122 w 1806209"/>
              <a:gd name="connsiteY25" fmla="*/ 256292 h 876778"/>
              <a:gd name="connsiteX26" fmla="*/ 140694 w 1806209"/>
              <a:gd name="connsiteY26" fmla="*/ 321607 h 876778"/>
              <a:gd name="connsiteX27" fmla="*/ 86265 w 1806209"/>
              <a:gd name="connsiteY27" fmla="*/ 376035 h 876778"/>
              <a:gd name="connsiteX28" fmla="*/ 42722 w 1806209"/>
              <a:gd name="connsiteY28" fmla="*/ 430464 h 876778"/>
              <a:gd name="connsiteX29" fmla="*/ 2368 w 1806209"/>
              <a:gd name="connsiteY29" fmla="*/ 445198 h 876778"/>
              <a:gd name="connsiteX30" fmla="*/ 0 w 1806209"/>
              <a:gd name="connsiteY30" fmla="*/ 445880 h 876778"/>
              <a:gd name="connsiteX31" fmla="*/ 0 w 1806209"/>
              <a:gd name="connsiteY31" fmla="*/ 876778 h 876778"/>
              <a:gd name="connsiteX32" fmla="*/ 1806209 w 1806209"/>
              <a:gd name="connsiteY32" fmla="*/ 876778 h 87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06209" h="876778">
                <a:moveTo>
                  <a:pt x="527412" y="0"/>
                </a:moveTo>
                <a:lnTo>
                  <a:pt x="0" y="0"/>
                </a:lnTo>
                <a:lnTo>
                  <a:pt x="0" y="255471"/>
                </a:lnTo>
                <a:lnTo>
                  <a:pt x="10065" y="245407"/>
                </a:lnTo>
                <a:cubicBezTo>
                  <a:pt x="13308" y="241284"/>
                  <a:pt x="16551" y="237161"/>
                  <a:pt x="20951" y="234521"/>
                </a:cubicBezTo>
                <a:cubicBezTo>
                  <a:pt x="30790" y="228617"/>
                  <a:pt x="43345" y="228767"/>
                  <a:pt x="53608" y="223635"/>
                </a:cubicBezTo>
                <a:cubicBezTo>
                  <a:pt x="138017" y="181431"/>
                  <a:pt x="36838" y="218340"/>
                  <a:pt x="118922" y="190978"/>
                </a:cubicBezTo>
                <a:cubicBezTo>
                  <a:pt x="156922" y="152980"/>
                  <a:pt x="130958" y="172453"/>
                  <a:pt x="206008" y="147435"/>
                </a:cubicBezTo>
                <a:cubicBezTo>
                  <a:pt x="216894" y="140178"/>
                  <a:pt x="228449" y="133837"/>
                  <a:pt x="238665" y="125664"/>
                </a:cubicBezTo>
                <a:cubicBezTo>
                  <a:pt x="246679" y="119253"/>
                  <a:pt x="251256" y="108482"/>
                  <a:pt x="260436" y="103892"/>
                </a:cubicBezTo>
                <a:cubicBezTo>
                  <a:pt x="273817" y="97201"/>
                  <a:pt x="289594" y="97117"/>
                  <a:pt x="303979" y="93007"/>
                </a:cubicBezTo>
                <a:cubicBezTo>
                  <a:pt x="315012" y="89855"/>
                  <a:pt x="325750" y="85750"/>
                  <a:pt x="336636" y="82121"/>
                </a:cubicBezTo>
                <a:cubicBezTo>
                  <a:pt x="343893" y="74864"/>
                  <a:pt x="348975" y="64393"/>
                  <a:pt x="358408" y="60350"/>
                </a:cubicBezTo>
                <a:cubicBezTo>
                  <a:pt x="375414" y="53062"/>
                  <a:pt x="394986" y="54332"/>
                  <a:pt x="412836" y="49464"/>
                </a:cubicBezTo>
                <a:cubicBezTo>
                  <a:pt x="434977" y="43425"/>
                  <a:pt x="456379" y="34949"/>
                  <a:pt x="478151" y="27692"/>
                </a:cubicBezTo>
                <a:lnTo>
                  <a:pt x="510808" y="16807"/>
                </a:lnTo>
                <a:close/>
                <a:moveTo>
                  <a:pt x="1806209" y="0"/>
                </a:moveTo>
                <a:lnTo>
                  <a:pt x="708134" y="0"/>
                </a:lnTo>
                <a:lnTo>
                  <a:pt x="709028" y="1950"/>
                </a:lnTo>
                <a:cubicBezTo>
                  <a:pt x="728907" y="60380"/>
                  <a:pt x="677113" y="62316"/>
                  <a:pt x="641436" y="71235"/>
                </a:cubicBezTo>
                <a:cubicBezTo>
                  <a:pt x="619665" y="85749"/>
                  <a:pt x="600945" y="106503"/>
                  <a:pt x="576122" y="114778"/>
                </a:cubicBezTo>
                <a:cubicBezTo>
                  <a:pt x="565236" y="118407"/>
                  <a:pt x="553728" y="120532"/>
                  <a:pt x="543465" y="125664"/>
                </a:cubicBezTo>
                <a:cubicBezTo>
                  <a:pt x="531763" y="131515"/>
                  <a:pt x="523220" y="143298"/>
                  <a:pt x="510808" y="147435"/>
                </a:cubicBezTo>
                <a:cubicBezTo>
                  <a:pt x="474669" y="159481"/>
                  <a:pt x="324413" y="168411"/>
                  <a:pt x="314865" y="169207"/>
                </a:cubicBezTo>
                <a:cubicBezTo>
                  <a:pt x="241324" y="193719"/>
                  <a:pt x="321038" y="159724"/>
                  <a:pt x="260436" y="212750"/>
                </a:cubicBezTo>
                <a:cubicBezTo>
                  <a:pt x="240744" y="229980"/>
                  <a:pt x="195122" y="256292"/>
                  <a:pt x="195122" y="256292"/>
                </a:cubicBezTo>
                <a:cubicBezTo>
                  <a:pt x="141076" y="337364"/>
                  <a:pt x="210531" y="237803"/>
                  <a:pt x="140694" y="321607"/>
                </a:cubicBezTo>
                <a:cubicBezTo>
                  <a:pt x="95337" y="376034"/>
                  <a:pt x="146135" y="336122"/>
                  <a:pt x="86265" y="376035"/>
                </a:cubicBezTo>
                <a:cubicBezTo>
                  <a:pt x="78573" y="387573"/>
                  <a:pt x="58234" y="422708"/>
                  <a:pt x="42722" y="430464"/>
                </a:cubicBezTo>
                <a:cubicBezTo>
                  <a:pt x="32459" y="435596"/>
                  <a:pt x="16131" y="441039"/>
                  <a:pt x="2368" y="445198"/>
                </a:cubicBezTo>
                <a:lnTo>
                  <a:pt x="0" y="445880"/>
                </a:lnTo>
                <a:lnTo>
                  <a:pt x="0" y="876778"/>
                </a:lnTo>
                <a:lnTo>
                  <a:pt x="1806209" y="876778"/>
                </a:lnTo>
                <a:close/>
              </a:path>
            </a:pathLst>
          </a:custGeom>
        </p:spPr>
      </p:pic>
      <p:sp>
        <p:nvSpPr>
          <p:cNvPr id="17" name="Freeform: Shape 16">
            <a:extLst>
              <a:ext uri="{FF2B5EF4-FFF2-40B4-BE49-F238E27FC236}">
                <a16:creationId xmlns:a16="http://schemas.microsoft.com/office/drawing/2014/main" id="{57E6F9A8-1B4B-4FEF-942A-15CA97ECE0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6837"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A198742-347B-4890-8CBA-8D281E57D80B}"/>
              </a:ext>
            </a:extLst>
          </p:cNvPr>
          <p:cNvSpPr>
            <a:spLocks noGrp="1"/>
          </p:cNvSpPr>
          <p:nvPr>
            <p:ph type="title"/>
          </p:nvPr>
        </p:nvSpPr>
        <p:spPr>
          <a:xfrm>
            <a:off x="4392900" y="2688336"/>
            <a:ext cx="6767224" cy="3182239"/>
          </a:xfrm>
        </p:spPr>
        <p:txBody>
          <a:bodyPr vert="horz" lIns="91440" tIns="45720" rIns="91440" bIns="45720" rtlCol="0" anchor="t">
            <a:normAutofit/>
          </a:bodyPr>
          <a:lstStyle/>
          <a:p>
            <a:pPr algn="r"/>
            <a:r>
              <a:rPr lang="en-US" sz="6600" dirty="0" err="1"/>
              <a:t>Elaboracion</a:t>
            </a:r>
            <a:r>
              <a:rPr lang="en-US" sz="6600" dirty="0"/>
              <a:t> </a:t>
            </a:r>
          </a:p>
        </p:txBody>
      </p:sp>
    </p:spTree>
    <p:extLst>
      <p:ext uri="{BB962C8B-B14F-4D97-AF65-F5344CB8AC3E}">
        <p14:creationId xmlns:p14="http://schemas.microsoft.com/office/powerpoint/2010/main" val="126311300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grpId="0" nodeType="clickEffect">
                                  <p:stCondLst>
                                    <p:cond delay="0"/>
                                  </p:stCondLst>
                                  <p:iterate type="lt">
                                    <p:tmAbs val="25"/>
                                  </p:iterate>
                                  <p:childTnLst>
                                    <p:set>
                                      <p:cBhvr override="childStyle">
                                        <p:cTn id="6" dur="indefinite"/>
                                        <p:tgtEl>
                                          <p:spTgt spid="2"/>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57BDCEA-A74D-44A4-9937-B0711C1FBDB4}"/>
              </a:ext>
            </a:extLst>
          </p:cNvPr>
          <p:cNvSpPr>
            <a:spLocks noGrp="1"/>
          </p:cNvSpPr>
          <p:nvPr>
            <p:ph idx="1"/>
          </p:nvPr>
        </p:nvSpPr>
        <p:spPr>
          <a:xfrm>
            <a:off x="840545" y="36890"/>
            <a:ext cx="7402285" cy="6821110"/>
          </a:xfrm>
        </p:spPr>
        <p:txBody>
          <a:bodyPr>
            <a:normAutofit/>
          </a:bodyPr>
          <a:lstStyle/>
          <a:p>
            <a:pPr marL="0" indent="0">
              <a:lnSpc>
                <a:spcPct val="90000"/>
              </a:lnSpc>
              <a:buNone/>
            </a:pPr>
            <a:r>
              <a:rPr lang="es-MX" sz="1600" b="0" i="0" dirty="0">
                <a:effectLst/>
                <a:latin typeface="Arial" panose="020B0604020202020204" pitchFamily="34" charset="0"/>
              </a:rPr>
              <a:t>Cuenta con 4936 diamantes dispuestos en toda la superficie de la corona. La corona también está decorada con una de las siete rocas históricas de la colección rusa: la preciosa </a:t>
            </a:r>
            <a:r>
              <a:rPr lang="es-MX" sz="1600" b="0" i="0" u="none" strike="noStrike" dirty="0">
                <a:effectLst/>
                <a:latin typeface="Arial" panose="020B0604020202020204" pitchFamily="34" charset="0"/>
              </a:rPr>
              <a:t>espinela</a:t>
            </a:r>
            <a:r>
              <a:rPr lang="es-MX" sz="1600" b="0" i="0" dirty="0">
                <a:effectLst/>
                <a:latin typeface="Arial" panose="020B0604020202020204" pitchFamily="34" charset="0"/>
              </a:rPr>
              <a:t> roja que culmina la corona y que cuenta con un peso de 398,72 quilates (79,744 g). Esta fue llevada a Rusia por Nicholas </a:t>
            </a:r>
            <a:r>
              <a:rPr lang="es-MX" sz="1600" b="0" i="0" dirty="0" err="1">
                <a:effectLst/>
                <a:latin typeface="Arial" panose="020B0604020202020204" pitchFamily="34" charset="0"/>
              </a:rPr>
              <a:t>Spafary</a:t>
            </a:r>
            <a:r>
              <a:rPr lang="es-MX" sz="1600" b="0" i="0" dirty="0">
                <a:effectLst/>
                <a:latin typeface="Arial" panose="020B0604020202020204" pitchFamily="34" charset="0"/>
              </a:rPr>
              <a:t>, el enviado ruso a China desde 1675 hasta 1678. Se cree que es la segunda espinela más grande en el mundo.</a:t>
            </a:r>
          </a:p>
          <a:p>
            <a:pPr marL="0" indent="0">
              <a:lnSpc>
                <a:spcPct val="90000"/>
              </a:lnSpc>
              <a:buNone/>
            </a:pPr>
            <a:r>
              <a:rPr lang="es-MX" sz="1600" b="0" i="0" dirty="0">
                <a:effectLst/>
                <a:latin typeface="Arial" panose="020B0604020202020204" pitchFamily="34" charset="0"/>
              </a:rPr>
              <a:t>La forma de la corona se basa en una concepción medieval bizantina: En la parte inferior; la corona propiamente dicha, el anillo que toca la cabeza del soberano. En la parte superior dos medias esferas, llamadas la mitra, en representación de las regiones oriental y occidental del Imperio Romano (y por extensión, en representación de los dos continentes que abarcó la Rusia Imperial), los bordes de cada una de esas partes está decorada de perlas. En medio de las dos partes pasa un arco formado por hojas de laurel de diamantes, esta representa el poder temporal de la monarquía. Dicho arco está rematado por la gran espinela. La espinela, a su vez, es rematada por una Cruz de diamantes, en representación de la fe cristiana del soberano y del imperio. Al interior de la corona se encuentra un terciopelo rojo, que de la misma manera que la espinela, es una referencia a la púrpura de los emperadores romanos. La corona tiene un peso de 1.993,80 gramos.</a:t>
            </a:r>
          </a:p>
          <a:p>
            <a:pPr marL="0" indent="0">
              <a:lnSpc>
                <a:spcPct val="90000"/>
              </a:lnSpc>
              <a:buNone/>
            </a:pPr>
            <a:r>
              <a:rPr lang="es-MX" sz="1600" b="0" i="0" dirty="0">
                <a:effectLst/>
                <a:latin typeface="Arial" panose="020B0604020202020204" pitchFamily="34" charset="0"/>
              </a:rPr>
              <a:t>Hay también una corona muy similar, pero más pequeña, destinada a la zarina. En </a:t>
            </a:r>
            <a:r>
              <a:rPr lang="es-MX" sz="1600" b="0" i="0" u="none" strike="noStrike" dirty="0">
                <a:effectLst/>
                <a:latin typeface="Arial" panose="020B0604020202020204" pitchFamily="34" charset="0"/>
              </a:rPr>
              <a:t>1900</a:t>
            </a:r>
            <a:r>
              <a:rPr lang="es-MX" sz="1600" b="0" i="0" dirty="0">
                <a:effectLst/>
                <a:latin typeface="Arial" panose="020B0604020202020204" pitchFamily="34" charset="0"/>
              </a:rPr>
              <a:t> el joyero </a:t>
            </a:r>
            <a:r>
              <a:rPr lang="es-MX" sz="1600" b="0" i="0" u="none" strike="noStrike" dirty="0">
                <a:effectLst/>
                <a:latin typeface="Arial" panose="020B0604020202020204" pitchFamily="34" charset="0"/>
              </a:rPr>
              <a:t>Carl </a:t>
            </a:r>
            <a:r>
              <a:rPr lang="es-MX" sz="1600" b="0" i="0" u="none" strike="noStrike" dirty="0" err="1">
                <a:effectLst/>
                <a:latin typeface="Arial" panose="020B0604020202020204" pitchFamily="34" charset="0"/>
              </a:rPr>
              <a:t>Fabergé</a:t>
            </a:r>
            <a:r>
              <a:rPr lang="es-MX" sz="1600" b="0" i="0" dirty="0">
                <a:effectLst/>
                <a:latin typeface="Arial" panose="020B0604020202020204" pitchFamily="34" charset="0"/>
              </a:rPr>
              <a:t> hizo una copia en miniatura de las diferentes piezas de la coronación sobre un pedestal de mármol. Estas miniaturas están hoy en día en el </a:t>
            </a:r>
            <a:r>
              <a:rPr lang="es-MX" sz="1600" b="0" i="0" u="none" strike="noStrike" dirty="0">
                <a:effectLst/>
                <a:latin typeface="Arial" panose="020B0604020202020204" pitchFamily="34" charset="0"/>
              </a:rPr>
              <a:t>Museo del Hermitage</a:t>
            </a:r>
            <a:r>
              <a:rPr lang="es-MX" sz="1600" b="0" i="0" dirty="0">
                <a:effectLst/>
                <a:latin typeface="Arial" panose="020B0604020202020204" pitchFamily="34" charset="0"/>
              </a:rPr>
              <a:t>.</a:t>
            </a:r>
          </a:p>
          <a:p>
            <a:pPr>
              <a:lnSpc>
                <a:spcPct val="90000"/>
              </a:lnSpc>
            </a:pPr>
            <a:endParaRPr lang="es-MX" sz="1100" b="0" i="0" dirty="0">
              <a:effectLst/>
              <a:latin typeface="Arial" panose="020B0604020202020204" pitchFamily="34" charset="0"/>
            </a:endParaRPr>
          </a:p>
          <a:p>
            <a:pPr>
              <a:lnSpc>
                <a:spcPct val="90000"/>
              </a:lnSpc>
            </a:pPr>
            <a:endParaRPr lang="es-MX" sz="1100" dirty="0"/>
          </a:p>
        </p:txBody>
      </p:sp>
      <p:pic>
        <p:nvPicPr>
          <p:cNvPr id="1028" name="Picture 4">
            <a:extLst>
              <a:ext uri="{FF2B5EF4-FFF2-40B4-BE49-F238E27FC236}">
                <a16:creationId xmlns:a16="http://schemas.microsoft.com/office/drawing/2014/main" id="{15EE2B1E-E309-49D1-ACEB-B4CC8777C6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5162" y="2223556"/>
            <a:ext cx="3108624" cy="2447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53858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04C7E"/>
      </a:dk2>
      <a:lt2>
        <a:srgbClr val="EBEBEB"/>
      </a:lt2>
      <a:accent1>
        <a:srgbClr val="94CE67"/>
      </a:accent1>
      <a:accent2>
        <a:srgbClr val="49D1CD"/>
      </a:accent2>
      <a:accent3>
        <a:srgbClr val="61A5D6"/>
      </a:accent3>
      <a:accent4>
        <a:srgbClr val="9D8CD3"/>
      </a:accent4>
      <a:accent5>
        <a:srgbClr val="E45C8A"/>
      </a:accent5>
      <a:accent6>
        <a:srgbClr val="F98C61"/>
      </a:accent6>
      <a:hlink>
        <a:srgbClr val="AAF172"/>
      </a:hlink>
      <a:folHlink>
        <a:srgbClr val="E7F19A"/>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docProps/app.xml><?xml version="1.0" encoding="utf-8"?>
<Properties xmlns="http://schemas.openxmlformats.org/officeDocument/2006/extended-properties" xmlns:vt="http://schemas.openxmlformats.org/officeDocument/2006/docPropsVTypes">
  <Template>TM03457452[[fn=Celestial]]</Template>
  <TotalTime>34</TotalTime>
  <Words>678</Words>
  <Application>Microsoft Office PowerPoint</Application>
  <PresentationFormat>Panorámica</PresentationFormat>
  <Paragraphs>10</Paragraphs>
  <Slides>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vt:i4>
      </vt:variant>
    </vt:vector>
  </HeadingPairs>
  <TitlesOfParts>
    <vt:vector size="10" baseType="lpstr">
      <vt:lpstr>Arial</vt:lpstr>
      <vt:lpstr>Calibri</vt:lpstr>
      <vt:lpstr>Calibri Light</vt:lpstr>
      <vt:lpstr>Celestial</vt:lpstr>
      <vt:lpstr>LA CORONA IMPERIAL RUSA </vt:lpstr>
      <vt:lpstr>Presentación de PowerPoint</vt:lpstr>
      <vt:lpstr>ANTECEDENTES </vt:lpstr>
      <vt:lpstr>Presentación de PowerPoint</vt:lpstr>
      <vt:lpstr>Elaboracion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CORONA IMPERIAL RUSA </dc:title>
  <dc:creator>karol negrete</dc:creator>
  <cp:lastModifiedBy>karol negrete</cp:lastModifiedBy>
  <cp:revision>4</cp:revision>
  <dcterms:created xsi:type="dcterms:W3CDTF">2021-03-14T17:50:37Z</dcterms:created>
  <dcterms:modified xsi:type="dcterms:W3CDTF">2021-03-14T18:25:35Z</dcterms:modified>
</cp:coreProperties>
</file>